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sldIdLst>
    <p:sldId id="256" r:id="rId2"/>
    <p:sldId id="257" r:id="rId3"/>
    <p:sldId id="258" r:id="rId4"/>
    <p:sldId id="259" r:id="rId5"/>
    <p:sldId id="274" r:id="rId6"/>
    <p:sldId id="275" r:id="rId7"/>
    <p:sldId id="276" r:id="rId8"/>
    <p:sldId id="260" r:id="rId9"/>
    <p:sldId id="261" r:id="rId10"/>
    <p:sldId id="262" r:id="rId11"/>
    <p:sldId id="263" r:id="rId12"/>
    <p:sldId id="264" r:id="rId13"/>
    <p:sldId id="265" r:id="rId14"/>
    <p:sldId id="266" r:id="rId15"/>
    <p:sldId id="267" r:id="rId16"/>
    <p:sldId id="268" r:id="rId17"/>
    <p:sldId id="269" r:id="rId18"/>
    <p:sldId id="271" r:id="rId19"/>
    <p:sldId id="277" r:id="rId20"/>
    <p:sldId id="282" r:id="rId21"/>
    <p:sldId id="281" r:id="rId22"/>
    <p:sldId id="280" r:id="rId23"/>
    <p:sldId id="279" r:id="rId24"/>
    <p:sldId id="278" r:id="rId25"/>
    <p:sldId id="272" r:id="rId26"/>
    <p:sldId id="273" r:id="rId2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image" Target="../media/image15.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45.png"/><Relationship Id="rId5" Type="http://schemas.openxmlformats.org/officeDocument/2006/relationships/image" Target="../media/image4.png"/><Relationship Id="rId10" Type="http://schemas.openxmlformats.org/officeDocument/2006/relationships/image" Target="../media/image44.png"/><Relationship Id="rId4" Type="http://schemas.openxmlformats.org/officeDocument/2006/relationships/image" Target="../media/image3.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hyperlink" Target="https://paycheck.in/career-tips/women-paycheck/women-legislation/payment-of-wages-act-193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289661" y="1317497"/>
            <a:ext cx="8564676" cy="936154"/>
          </a:xfrm>
          <a:prstGeom prst="rect">
            <a:avLst/>
          </a:prstGeom>
        </p:spPr>
        <p:txBody>
          <a:bodyPr vert="horz" wrap="square" lIns="0" tIns="12700" rIns="0" bIns="0" rtlCol="0">
            <a:spAutoFit/>
          </a:bodyPr>
          <a:lstStyle/>
          <a:p>
            <a:pPr marL="2207260" marR="5080" indent="-2195195">
              <a:lnSpc>
                <a:spcPct val="100000"/>
              </a:lnSpc>
              <a:spcBef>
                <a:spcPts val="100"/>
              </a:spcBef>
            </a:pPr>
            <a:r>
              <a:rPr lang="en-US" sz="6000" spc="-20" dirty="0" smtClean="0"/>
              <a:t>WAGE POLICY IN INDIA</a:t>
            </a:r>
            <a:endParaRPr sz="6000" spc="-20" dirty="0"/>
          </a:p>
        </p:txBody>
      </p:sp>
      <p:sp>
        <p:nvSpPr>
          <p:cNvPr id="9" name="object 9"/>
          <p:cNvSpPr txBox="1"/>
          <p:nvPr/>
        </p:nvSpPr>
        <p:spPr>
          <a:xfrm>
            <a:off x="2403729" y="3433064"/>
            <a:ext cx="4301871" cy="689932"/>
          </a:xfrm>
          <a:prstGeom prst="rect">
            <a:avLst/>
          </a:prstGeom>
        </p:spPr>
        <p:txBody>
          <a:bodyPr vert="horz" wrap="square" lIns="0" tIns="12700" rIns="0" bIns="0" rtlCol="0">
            <a:spAutoFit/>
          </a:bodyPr>
          <a:lstStyle/>
          <a:p>
            <a:pPr marL="12065" marR="5080" indent="1270" algn="ctr">
              <a:lnSpc>
                <a:spcPct val="100000"/>
              </a:lnSpc>
              <a:spcBef>
                <a:spcPts val="100"/>
              </a:spcBef>
            </a:pPr>
            <a:r>
              <a:rPr lang="en-US" sz="4400" b="1" spc="-5" dirty="0" smtClean="0">
                <a:latin typeface="Times New Roman"/>
                <a:cs typeface="Times New Roman"/>
              </a:rPr>
              <a:t>UNIT-4</a:t>
            </a:r>
            <a:endParaRPr sz="440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grpSp>
        <p:nvGrpSpPr>
          <p:cNvPr id="8" name="object 8"/>
          <p:cNvGrpSpPr/>
          <p:nvPr/>
        </p:nvGrpSpPr>
        <p:grpSpPr>
          <a:xfrm>
            <a:off x="1109472" y="5117591"/>
            <a:ext cx="341630" cy="525780"/>
            <a:chOff x="1109472" y="5117591"/>
            <a:chExt cx="341630" cy="525780"/>
          </a:xfrm>
        </p:grpSpPr>
        <p:sp>
          <p:nvSpPr>
            <p:cNvPr id="9" name="object 9"/>
            <p:cNvSpPr/>
            <p:nvPr/>
          </p:nvSpPr>
          <p:spPr>
            <a:xfrm>
              <a:off x="1109472" y="5117591"/>
              <a:ext cx="341375" cy="525779"/>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1187958" y="5157977"/>
              <a:ext cx="184785" cy="368935"/>
            </a:xfrm>
            <a:custGeom>
              <a:avLst/>
              <a:gdLst/>
              <a:ahLst/>
              <a:cxnLst/>
              <a:rect l="l" t="t" r="r" b="b"/>
              <a:pathLst>
                <a:path w="184784" h="368935">
                  <a:moveTo>
                    <a:pt x="0" y="368808"/>
                  </a:moveTo>
                  <a:lnTo>
                    <a:pt x="184403" y="368808"/>
                  </a:lnTo>
                  <a:lnTo>
                    <a:pt x="184403" y="0"/>
                  </a:lnTo>
                  <a:lnTo>
                    <a:pt x="0" y="0"/>
                  </a:lnTo>
                  <a:lnTo>
                    <a:pt x="0" y="368808"/>
                  </a:lnTo>
                  <a:close/>
                </a:path>
              </a:pathLst>
            </a:custGeom>
            <a:ln w="38100">
              <a:solidFill>
                <a:srgbClr val="FFFFFF"/>
              </a:solidFill>
            </a:ln>
          </p:spPr>
          <p:txBody>
            <a:bodyPr wrap="square" lIns="0" tIns="0" rIns="0" bIns="0" rtlCol="0"/>
            <a:lstStyle/>
            <a:p>
              <a:endParaRPr/>
            </a:p>
          </p:txBody>
        </p:sp>
      </p:grpSp>
      <p:grpSp>
        <p:nvGrpSpPr>
          <p:cNvPr id="11" name="object 11"/>
          <p:cNvGrpSpPr/>
          <p:nvPr/>
        </p:nvGrpSpPr>
        <p:grpSpPr>
          <a:xfrm>
            <a:off x="606551" y="797051"/>
            <a:ext cx="7429500" cy="878205"/>
            <a:chOff x="606551" y="797051"/>
            <a:chExt cx="7429500" cy="878205"/>
          </a:xfrm>
        </p:grpSpPr>
        <p:sp>
          <p:nvSpPr>
            <p:cNvPr id="12" name="object 12"/>
            <p:cNvSpPr/>
            <p:nvPr/>
          </p:nvSpPr>
          <p:spPr>
            <a:xfrm>
              <a:off x="606551" y="797051"/>
              <a:ext cx="7429500" cy="877824"/>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3782568" y="969263"/>
              <a:ext cx="1075943" cy="598931"/>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685037" y="837437"/>
              <a:ext cx="7272655" cy="721360"/>
            </a:xfrm>
            <a:custGeom>
              <a:avLst/>
              <a:gdLst/>
              <a:ahLst/>
              <a:cxnLst/>
              <a:rect l="l" t="t" r="r" b="b"/>
              <a:pathLst>
                <a:path w="7272655" h="721360">
                  <a:moveTo>
                    <a:pt x="7272527" y="0"/>
                  </a:moveTo>
                  <a:lnTo>
                    <a:pt x="0" y="0"/>
                  </a:lnTo>
                  <a:lnTo>
                    <a:pt x="0" y="720851"/>
                  </a:lnTo>
                  <a:lnTo>
                    <a:pt x="7272527" y="720851"/>
                  </a:lnTo>
                  <a:lnTo>
                    <a:pt x="7272527" y="0"/>
                  </a:lnTo>
                  <a:close/>
                </a:path>
              </a:pathLst>
            </a:custGeom>
            <a:solidFill>
              <a:srgbClr val="0AD0D9"/>
            </a:solidFill>
          </p:spPr>
          <p:txBody>
            <a:bodyPr wrap="square" lIns="0" tIns="0" rIns="0" bIns="0" rtlCol="0"/>
            <a:lstStyle/>
            <a:p>
              <a:endParaRPr/>
            </a:p>
          </p:txBody>
        </p:sp>
        <p:sp>
          <p:nvSpPr>
            <p:cNvPr id="15" name="object 15"/>
            <p:cNvSpPr/>
            <p:nvPr/>
          </p:nvSpPr>
          <p:spPr>
            <a:xfrm>
              <a:off x="685037" y="837437"/>
              <a:ext cx="7272655" cy="721360"/>
            </a:xfrm>
            <a:custGeom>
              <a:avLst/>
              <a:gdLst/>
              <a:ahLst/>
              <a:cxnLst/>
              <a:rect l="l" t="t" r="r" b="b"/>
              <a:pathLst>
                <a:path w="7272655" h="721360">
                  <a:moveTo>
                    <a:pt x="0" y="720851"/>
                  </a:moveTo>
                  <a:lnTo>
                    <a:pt x="7272527" y="720851"/>
                  </a:lnTo>
                  <a:lnTo>
                    <a:pt x="7272527" y="0"/>
                  </a:lnTo>
                  <a:lnTo>
                    <a:pt x="0" y="0"/>
                  </a:lnTo>
                  <a:lnTo>
                    <a:pt x="0" y="720851"/>
                  </a:lnTo>
                  <a:close/>
                </a:path>
              </a:pathLst>
            </a:custGeom>
            <a:ln w="38099">
              <a:solidFill>
                <a:srgbClr val="FFFFFF"/>
              </a:solidFill>
            </a:ln>
          </p:spPr>
          <p:txBody>
            <a:bodyPr wrap="square" lIns="0" tIns="0" rIns="0" bIns="0" rtlCol="0"/>
            <a:lstStyle/>
            <a:p>
              <a:endParaRPr/>
            </a:p>
          </p:txBody>
        </p:sp>
      </p:grpSp>
      <p:sp>
        <p:nvSpPr>
          <p:cNvPr id="16" name="object 16"/>
          <p:cNvSpPr txBox="1"/>
          <p:nvPr/>
        </p:nvSpPr>
        <p:spPr>
          <a:xfrm>
            <a:off x="3966464" y="1022730"/>
            <a:ext cx="708660" cy="299720"/>
          </a:xfrm>
          <a:prstGeom prst="rect">
            <a:avLst/>
          </a:prstGeom>
        </p:spPr>
        <p:txBody>
          <a:bodyPr vert="horz" wrap="square" lIns="0" tIns="12700" rIns="0" bIns="0" rtlCol="0">
            <a:spAutoFit/>
          </a:bodyPr>
          <a:lstStyle/>
          <a:p>
            <a:pPr marL="12700">
              <a:lnSpc>
                <a:spcPct val="100000"/>
              </a:lnSpc>
              <a:spcBef>
                <a:spcPts val="100"/>
              </a:spcBef>
            </a:pPr>
            <a:r>
              <a:rPr sz="1800" b="1" spc="55" dirty="0">
                <a:solidFill>
                  <a:srgbClr val="FFFFFF"/>
                </a:solidFill>
                <a:latin typeface="Arial"/>
                <a:cs typeface="Arial"/>
              </a:rPr>
              <a:t>W</a:t>
            </a:r>
            <a:r>
              <a:rPr sz="1800" b="1" spc="35" dirty="0">
                <a:solidFill>
                  <a:srgbClr val="FFFFFF"/>
                </a:solidFill>
                <a:latin typeface="Arial"/>
                <a:cs typeface="Arial"/>
              </a:rPr>
              <a:t>A</a:t>
            </a:r>
            <a:r>
              <a:rPr sz="1800" b="1" spc="-160" dirty="0">
                <a:solidFill>
                  <a:srgbClr val="FFFFFF"/>
                </a:solidFill>
                <a:latin typeface="Arial"/>
                <a:cs typeface="Arial"/>
              </a:rPr>
              <a:t>GE</a:t>
            </a:r>
            <a:endParaRPr sz="1800">
              <a:latin typeface="Arial"/>
              <a:cs typeface="Arial"/>
            </a:endParaRPr>
          </a:p>
        </p:txBody>
      </p:sp>
      <p:grpSp>
        <p:nvGrpSpPr>
          <p:cNvPr id="17" name="object 17"/>
          <p:cNvGrpSpPr/>
          <p:nvPr/>
        </p:nvGrpSpPr>
        <p:grpSpPr>
          <a:xfrm>
            <a:off x="173736" y="1949195"/>
            <a:ext cx="3973195" cy="662940"/>
            <a:chOff x="173736" y="1949195"/>
            <a:chExt cx="3973195" cy="662940"/>
          </a:xfrm>
        </p:grpSpPr>
        <p:sp>
          <p:nvSpPr>
            <p:cNvPr id="18" name="object 18"/>
            <p:cNvSpPr/>
            <p:nvPr/>
          </p:nvSpPr>
          <p:spPr>
            <a:xfrm>
              <a:off x="173736" y="1949195"/>
              <a:ext cx="3973067" cy="661415"/>
            </a:xfrm>
            <a:prstGeom prst="rect">
              <a:avLst/>
            </a:prstGeom>
            <a:blipFill>
              <a:blip r:embed="rId10" cstate="print"/>
              <a:stretch>
                <a:fillRect/>
              </a:stretch>
            </a:blipFill>
          </p:spPr>
          <p:txBody>
            <a:bodyPr wrap="square" lIns="0" tIns="0" rIns="0" bIns="0" rtlCol="0"/>
            <a:lstStyle/>
            <a:p>
              <a:endParaRPr/>
            </a:p>
          </p:txBody>
        </p:sp>
        <p:sp>
          <p:nvSpPr>
            <p:cNvPr id="19" name="object 19"/>
            <p:cNvSpPr/>
            <p:nvPr/>
          </p:nvSpPr>
          <p:spPr>
            <a:xfrm>
              <a:off x="1368552" y="2013203"/>
              <a:ext cx="1581911" cy="598932"/>
            </a:xfrm>
            <a:prstGeom prst="rect">
              <a:avLst/>
            </a:prstGeom>
            <a:blipFill>
              <a:blip r:embed="rId11" cstate="print"/>
              <a:stretch>
                <a:fillRect/>
              </a:stretch>
            </a:blipFill>
          </p:spPr>
          <p:txBody>
            <a:bodyPr wrap="square" lIns="0" tIns="0" rIns="0" bIns="0" rtlCol="0"/>
            <a:lstStyle/>
            <a:p>
              <a:endParaRPr/>
            </a:p>
          </p:txBody>
        </p:sp>
        <p:sp>
          <p:nvSpPr>
            <p:cNvPr id="20" name="object 20"/>
            <p:cNvSpPr/>
            <p:nvPr/>
          </p:nvSpPr>
          <p:spPr>
            <a:xfrm>
              <a:off x="252222" y="1989581"/>
              <a:ext cx="3816350" cy="504825"/>
            </a:xfrm>
            <a:custGeom>
              <a:avLst/>
              <a:gdLst/>
              <a:ahLst/>
              <a:cxnLst/>
              <a:rect l="l" t="t" r="r" b="b"/>
              <a:pathLst>
                <a:path w="3816350" h="504825">
                  <a:moveTo>
                    <a:pt x="3816096" y="0"/>
                  </a:moveTo>
                  <a:lnTo>
                    <a:pt x="0" y="0"/>
                  </a:lnTo>
                  <a:lnTo>
                    <a:pt x="0" y="504444"/>
                  </a:lnTo>
                  <a:lnTo>
                    <a:pt x="3816096" y="504444"/>
                  </a:lnTo>
                  <a:lnTo>
                    <a:pt x="3816096" y="0"/>
                  </a:lnTo>
                  <a:close/>
                </a:path>
              </a:pathLst>
            </a:custGeom>
            <a:solidFill>
              <a:srgbClr val="0AD0D9"/>
            </a:solidFill>
          </p:spPr>
          <p:txBody>
            <a:bodyPr wrap="square" lIns="0" tIns="0" rIns="0" bIns="0" rtlCol="0"/>
            <a:lstStyle/>
            <a:p>
              <a:endParaRPr/>
            </a:p>
          </p:txBody>
        </p:sp>
        <p:sp>
          <p:nvSpPr>
            <p:cNvPr id="21" name="object 21"/>
            <p:cNvSpPr/>
            <p:nvPr/>
          </p:nvSpPr>
          <p:spPr>
            <a:xfrm>
              <a:off x="252222" y="1989581"/>
              <a:ext cx="3816350" cy="504825"/>
            </a:xfrm>
            <a:custGeom>
              <a:avLst/>
              <a:gdLst/>
              <a:ahLst/>
              <a:cxnLst/>
              <a:rect l="l" t="t" r="r" b="b"/>
              <a:pathLst>
                <a:path w="3816350" h="504825">
                  <a:moveTo>
                    <a:pt x="0" y="504444"/>
                  </a:moveTo>
                  <a:lnTo>
                    <a:pt x="3816096" y="504444"/>
                  </a:lnTo>
                  <a:lnTo>
                    <a:pt x="3816096" y="0"/>
                  </a:lnTo>
                  <a:lnTo>
                    <a:pt x="0" y="0"/>
                  </a:lnTo>
                  <a:lnTo>
                    <a:pt x="0" y="504444"/>
                  </a:lnTo>
                  <a:close/>
                </a:path>
              </a:pathLst>
            </a:custGeom>
            <a:ln w="38100">
              <a:solidFill>
                <a:srgbClr val="FFFFFF"/>
              </a:solidFill>
            </a:ln>
          </p:spPr>
          <p:txBody>
            <a:bodyPr wrap="square" lIns="0" tIns="0" rIns="0" bIns="0" rtlCol="0"/>
            <a:lstStyle/>
            <a:p>
              <a:endParaRPr/>
            </a:p>
          </p:txBody>
        </p:sp>
      </p:grpSp>
      <p:sp>
        <p:nvSpPr>
          <p:cNvPr id="22" name="object 22"/>
          <p:cNvSpPr txBox="1"/>
          <p:nvPr/>
        </p:nvSpPr>
        <p:spPr>
          <a:xfrm>
            <a:off x="1551813" y="2066620"/>
            <a:ext cx="1213485" cy="300355"/>
          </a:xfrm>
          <a:prstGeom prst="rect">
            <a:avLst/>
          </a:prstGeom>
        </p:spPr>
        <p:txBody>
          <a:bodyPr vert="horz" wrap="square" lIns="0" tIns="12700" rIns="0" bIns="0" rtlCol="0">
            <a:spAutoFit/>
          </a:bodyPr>
          <a:lstStyle/>
          <a:p>
            <a:pPr marL="12700">
              <a:lnSpc>
                <a:spcPct val="100000"/>
              </a:lnSpc>
              <a:spcBef>
                <a:spcPts val="100"/>
              </a:spcBef>
            </a:pPr>
            <a:r>
              <a:rPr sz="1800" b="1" spc="-45" dirty="0">
                <a:solidFill>
                  <a:srgbClr val="FFFFFF"/>
                </a:solidFill>
                <a:latin typeface="Arial"/>
                <a:cs typeface="Arial"/>
              </a:rPr>
              <a:t>FINANCIAL</a:t>
            </a:r>
            <a:endParaRPr sz="1800">
              <a:latin typeface="Arial"/>
              <a:cs typeface="Arial"/>
            </a:endParaRPr>
          </a:p>
        </p:txBody>
      </p:sp>
      <p:grpSp>
        <p:nvGrpSpPr>
          <p:cNvPr id="23" name="object 23"/>
          <p:cNvGrpSpPr/>
          <p:nvPr/>
        </p:nvGrpSpPr>
        <p:grpSpPr>
          <a:xfrm>
            <a:off x="4853940" y="1949195"/>
            <a:ext cx="3108960" cy="662940"/>
            <a:chOff x="4853940" y="1949195"/>
            <a:chExt cx="3108960" cy="662940"/>
          </a:xfrm>
        </p:grpSpPr>
        <p:sp>
          <p:nvSpPr>
            <p:cNvPr id="24" name="object 24"/>
            <p:cNvSpPr/>
            <p:nvPr/>
          </p:nvSpPr>
          <p:spPr>
            <a:xfrm>
              <a:off x="4853940" y="1949195"/>
              <a:ext cx="3108960" cy="661415"/>
            </a:xfrm>
            <a:prstGeom prst="rect">
              <a:avLst/>
            </a:prstGeom>
            <a:blipFill>
              <a:blip r:embed="rId12" cstate="print"/>
              <a:stretch>
                <a:fillRect/>
              </a:stretch>
            </a:blipFill>
          </p:spPr>
          <p:txBody>
            <a:bodyPr wrap="square" lIns="0" tIns="0" rIns="0" bIns="0" rtlCol="0"/>
            <a:lstStyle/>
            <a:p>
              <a:endParaRPr/>
            </a:p>
          </p:txBody>
        </p:sp>
        <p:sp>
          <p:nvSpPr>
            <p:cNvPr id="25" name="object 25"/>
            <p:cNvSpPr/>
            <p:nvPr/>
          </p:nvSpPr>
          <p:spPr>
            <a:xfrm>
              <a:off x="5305044" y="2013203"/>
              <a:ext cx="2208276" cy="598932"/>
            </a:xfrm>
            <a:prstGeom prst="rect">
              <a:avLst/>
            </a:prstGeom>
            <a:blipFill>
              <a:blip r:embed="rId13" cstate="print"/>
              <a:stretch>
                <a:fillRect/>
              </a:stretch>
            </a:blipFill>
          </p:spPr>
          <p:txBody>
            <a:bodyPr wrap="square" lIns="0" tIns="0" rIns="0" bIns="0" rtlCol="0"/>
            <a:lstStyle/>
            <a:p>
              <a:endParaRPr/>
            </a:p>
          </p:txBody>
        </p:sp>
        <p:sp>
          <p:nvSpPr>
            <p:cNvPr id="26" name="object 26"/>
            <p:cNvSpPr/>
            <p:nvPr/>
          </p:nvSpPr>
          <p:spPr>
            <a:xfrm>
              <a:off x="4932426" y="1989581"/>
              <a:ext cx="2952115" cy="504825"/>
            </a:xfrm>
            <a:custGeom>
              <a:avLst/>
              <a:gdLst/>
              <a:ahLst/>
              <a:cxnLst/>
              <a:rect l="l" t="t" r="r" b="b"/>
              <a:pathLst>
                <a:path w="2952115" h="504825">
                  <a:moveTo>
                    <a:pt x="2951987" y="0"/>
                  </a:moveTo>
                  <a:lnTo>
                    <a:pt x="0" y="0"/>
                  </a:lnTo>
                  <a:lnTo>
                    <a:pt x="0" y="504444"/>
                  </a:lnTo>
                  <a:lnTo>
                    <a:pt x="2951987" y="504444"/>
                  </a:lnTo>
                  <a:lnTo>
                    <a:pt x="2951987" y="0"/>
                  </a:lnTo>
                  <a:close/>
                </a:path>
              </a:pathLst>
            </a:custGeom>
            <a:solidFill>
              <a:srgbClr val="0AD0D9"/>
            </a:solidFill>
          </p:spPr>
          <p:txBody>
            <a:bodyPr wrap="square" lIns="0" tIns="0" rIns="0" bIns="0" rtlCol="0"/>
            <a:lstStyle/>
            <a:p>
              <a:endParaRPr/>
            </a:p>
          </p:txBody>
        </p:sp>
        <p:sp>
          <p:nvSpPr>
            <p:cNvPr id="27" name="object 27"/>
            <p:cNvSpPr/>
            <p:nvPr/>
          </p:nvSpPr>
          <p:spPr>
            <a:xfrm>
              <a:off x="4932426" y="1989581"/>
              <a:ext cx="2952115" cy="504825"/>
            </a:xfrm>
            <a:custGeom>
              <a:avLst/>
              <a:gdLst/>
              <a:ahLst/>
              <a:cxnLst/>
              <a:rect l="l" t="t" r="r" b="b"/>
              <a:pathLst>
                <a:path w="2952115" h="504825">
                  <a:moveTo>
                    <a:pt x="0" y="504444"/>
                  </a:moveTo>
                  <a:lnTo>
                    <a:pt x="2951987" y="504444"/>
                  </a:lnTo>
                  <a:lnTo>
                    <a:pt x="2951987" y="0"/>
                  </a:lnTo>
                  <a:lnTo>
                    <a:pt x="0" y="0"/>
                  </a:lnTo>
                  <a:lnTo>
                    <a:pt x="0" y="504444"/>
                  </a:lnTo>
                  <a:close/>
                </a:path>
              </a:pathLst>
            </a:custGeom>
            <a:ln w="38100">
              <a:solidFill>
                <a:srgbClr val="FFFFFF"/>
              </a:solidFill>
            </a:ln>
          </p:spPr>
          <p:txBody>
            <a:bodyPr wrap="square" lIns="0" tIns="0" rIns="0" bIns="0" rtlCol="0"/>
            <a:lstStyle/>
            <a:p>
              <a:endParaRPr/>
            </a:p>
          </p:txBody>
        </p:sp>
      </p:grpSp>
      <p:sp>
        <p:nvSpPr>
          <p:cNvPr id="28" name="object 28"/>
          <p:cNvSpPr txBox="1"/>
          <p:nvPr/>
        </p:nvSpPr>
        <p:spPr>
          <a:xfrm>
            <a:off x="5488940" y="2066620"/>
            <a:ext cx="1840230" cy="300355"/>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Arial"/>
                <a:cs typeface="Arial"/>
              </a:rPr>
              <a:t>NON-FINANCIAL</a:t>
            </a:r>
            <a:endParaRPr sz="1800">
              <a:latin typeface="Arial"/>
              <a:cs typeface="Arial"/>
            </a:endParaRPr>
          </a:p>
        </p:txBody>
      </p:sp>
      <p:grpSp>
        <p:nvGrpSpPr>
          <p:cNvPr id="29" name="object 29"/>
          <p:cNvGrpSpPr/>
          <p:nvPr/>
        </p:nvGrpSpPr>
        <p:grpSpPr>
          <a:xfrm>
            <a:off x="102107" y="3029711"/>
            <a:ext cx="2028825" cy="733425"/>
            <a:chOff x="102107" y="3029711"/>
            <a:chExt cx="2028825" cy="733425"/>
          </a:xfrm>
        </p:grpSpPr>
        <p:sp>
          <p:nvSpPr>
            <p:cNvPr id="30" name="object 30"/>
            <p:cNvSpPr/>
            <p:nvPr/>
          </p:nvSpPr>
          <p:spPr>
            <a:xfrm>
              <a:off x="102107" y="3029711"/>
              <a:ext cx="2028444" cy="733044"/>
            </a:xfrm>
            <a:prstGeom prst="rect">
              <a:avLst/>
            </a:prstGeom>
            <a:blipFill>
              <a:blip r:embed="rId14" cstate="print"/>
              <a:stretch>
                <a:fillRect/>
              </a:stretch>
            </a:blipFill>
          </p:spPr>
          <p:txBody>
            <a:bodyPr wrap="square" lIns="0" tIns="0" rIns="0" bIns="0" rtlCol="0"/>
            <a:lstStyle/>
            <a:p>
              <a:endParaRPr/>
            </a:p>
          </p:txBody>
        </p:sp>
        <p:sp>
          <p:nvSpPr>
            <p:cNvPr id="31" name="object 31"/>
            <p:cNvSpPr/>
            <p:nvPr/>
          </p:nvSpPr>
          <p:spPr>
            <a:xfrm>
              <a:off x="160019" y="3130295"/>
              <a:ext cx="1909572" cy="598931"/>
            </a:xfrm>
            <a:prstGeom prst="rect">
              <a:avLst/>
            </a:prstGeom>
            <a:blipFill>
              <a:blip r:embed="rId15" cstate="print"/>
              <a:stretch>
                <a:fillRect/>
              </a:stretch>
            </a:blipFill>
          </p:spPr>
          <p:txBody>
            <a:bodyPr wrap="square" lIns="0" tIns="0" rIns="0" bIns="0" rtlCol="0"/>
            <a:lstStyle/>
            <a:p>
              <a:endParaRPr/>
            </a:p>
          </p:txBody>
        </p:sp>
        <p:sp>
          <p:nvSpPr>
            <p:cNvPr id="32" name="object 32"/>
            <p:cNvSpPr/>
            <p:nvPr/>
          </p:nvSpPr>
          <p:spPr>
            <a:xfrm>
              <a:off x="180593" y="3070097"/>
              <a:ext cx="1871980" cy="576580"/>
            </a:xfrm>
            <a:custGeom>
              <a:avLst/>
              <a:gdLst/>
              <a:ahLst/>
              <a:cxnLst/>
              <a:rect l="l" t="t" r="r" b="b"/>
              <a:pathLst>
                <a:path w="1871980" h="576579">
                  <a:moveTo>
                    <a:pt x="1871472" y="0"/>
                  </a:moveTo>
                  <a:lnTo>
                    <a:pt x="0" y="0"/>
                  </a:lnTo>
                  <a:lnTo>
                    <a:pt x="0" y="576071"/>
                  </a:lnTo>
                  <a:lnTo>
                    <a:pt x="1871472" y="576071"/>
                  </a:lnTo>
                  <a:lnTo>
                    <a:pt x="1871472" y="0"/>
                  </a:lnTo>
                  <a:close/>
                </a:path>
              </a:pathLst>
            </a:custGeom>
            <a:solidFill>
              <a:srgbClr val="0AD0D9"/>
            </a:solidFill>
          </p:spPr>
          <p:txBody>
            <a:bodyPr wrap="square" lIns="0" tIns="0" rIns="0" bIns="0" rtlCol="0"/>
            <a:lstStyle/>
            <a:p>
              <a:endParaRPr/>
            </a:p>
          </p:txBody>
        </p:sp>
        <p:sp>
          <p:nvSpPr>
            <p:cNvPr id="33" name="object 33"/>
            <p:cNvSpPr/>
            <p:nvPr/>
          </p:nvSpPr>
          <p:spPr>
            <a:xfrm>
              <a:off x="180593" y="3070097"/>
              <a:ext cx="1871980" cy="576580"/>
            </a:xfrm>
            <a:custGeom>
              <a:avLst/>
              <a:gdLst/>
              <a:ahLst/>
              <a:cxnLst/>
              <a:rect l="l" t="t" r="r" b="b"/>
              <a:pathLst>
                <a:path w="1871980" h="576579">
                  <a:moveTo>
                    <a:pt x="0" y="576071"/>
                  </a:moveTo>
                  <a:lnTo>
                    <a:pt x="1871472" y="576071"/>
                  </a:lnTo>
                  <a:lnTo>
                    <a:pt x="1871472" y="0"/>
                  </a:lnTo>
                  <a:lnTo>
                    <a:pt x="0" y="0"/>
                  </a:lnTo>
                  <a:lnTo>
                    <a:pt x="0" y="576071"/>
                  </a:lnTo>
                  <a:close/>
                </a:path>
              </a:pathLst>
            </a:custGeom>
            <a:ln w="38100">
              <a:solidFill>
                <a:srgbClr val="FFFFFF"/>
              </a:solidFill>
            </a:ln>
          </p:spPr>
          <p:txBody>
            <a:bodyPr wrap="square" lIns="0" tIns="0" rIns="0" bIns="0" rtlCol="0"/>
            <a:lstStyle/>
            <a:p>
              <a:endParaRPr/>
            </a:p>
          </p:txBody>
        </p:sp>
      </p:grpSp>
      <p:sp>
        <p:nvSpPr>
          <p:cNvPr id="34" name="object 34"/>
          <p:cNvSpPr txBox="1"/>
          <p:nvPr/>
        </p:nvSpPr>
        <p:spPr>
          <a:xfrm>
            <a:off x="343915" y="3183382"/>
            <a:ext cx="1541780" cy="299720"/>
          </a:xfrm>
          <a:prstGeom prst="rect">
            <a:avLst/>
          </a:prstGeom>
        </p:spPr>
        <p:txBody>
          <a:bodyPr vert="horz" wrap="square" lIns="0" tIns="12700" rIns="0" bIns="0" rtlCol="0">
            <a:spAutoFit/>
          </a:bodyPr>
          <a:lstStyle/>
          <a:p>
            <a:pPr marL="12700">
              <a:lnSpc>
                <a:spcPct val="100000"/>
              </a:lnSpc>
              <a:spcBef>
                <a:spcPts val="100"/>
              </a:spcBef>
            </a:pPr>
            <a:r>
              <a:rPr sz="1800" b="1" spc="-120" dirty="0">
                <a:solidFill>
                  <a:srgbClr val="FFFFFF"/>
                </a:solidFill>
                <a:latin typeface="Arial"/>
                <a:cs typeface="Arial"/>
              </a:rPr>
              <a:t>BASIC</a:t>
            </a:r>
            <a:r>
              <a:rPr sz="1800" b="1" spc="-75" dirty="0">
                <a:solidFill>
                  <a:srgbClr val="FFFFFF"/>
                </a:solidFill>
                <a:latin typeface="Arial"/>
                <a:cs typeface="Arial"/>
              </a:rPr>
              <a:t> </a:t>
            </a:r>
            <a:r>
              <a:rPr sz="1800" b="1" spc="-80" dirty="0">
                <a:solidFill>
                  <a:srgbClr val="FFFFFF"/>
                </a:solidFill>
                <a:latin typeface="Arial"/>
                <a:cs typeface="Arial"/>
              </a:rPr>
              <a:t>WAGES</a:t>
            </a:r>
            <a:endParaRPr sz="1800">
              <a:latin typeface="Arial"/>
              <a:cs typeface="Arial"/>
            </a:endParaRPr>
          </a:p>
        </p:txBody>
      </p:sp>
      <p:grpSp>
        <p:nvGrpSpPr>
          <p:cNvPr id="35" name="object 35"/>
          <p:cNvGrpSpPr/>
          <p:nvPr/>
        </p:nvGrpSpPr>
        <p:grpSpPr>
          <a:xfrm>
            <a:off x="2819400" y="2958083"/>
            <a:ext cx="2192020" cy="1308100"/>
            <a:chOff x="2819400" y="2958083"/>
            <a:chExt cx="2192020" cy="1308100"/>
          </a:xfrm>
        </p:grpSpPr>
        <p:sp>
          <p:nvSpPr>
            <p:cNvPr id="36" name="object 36"/>
            <p:cNvSpPr/>
            <p:nvPr/>
          </p:nvSpPr>
          <p:spPr>
            <a:xfrm>
              <a:off x="2837688" y="2958083"/>
              <a:ext cx="2173224" cy="1307591"/>
            </a:xfrm>
            <a:prstGeom prst="rect">
              <a:avLst/>
            </a:prstGeom>
            <a:blipFill>
              <a:blip r:embed="rId16" cstate="print"/>
              <a:stretch>
                <a:fillRect/>
              </a:stretch>
            </a:blipFill>
          </p:spPr>
          <p:txBody>
            <a:bodyPr wrap="square" lIns="0" tIns="0" rIns="0" bIns="0" rtlCol="0"/>
            <a:lstStyle/>
            <a:p>
              <a:endParaRPr/>
            </a:p>
          </p:txBody>
        </p:sp>
        <p:sp>
          <p:nvSpPr>
            <p:cNvPr id="37" name="object 37"/>
            <p:cNvSpPr/>
            <p:nvPr/>
          </p:nvSpPr>
          <p:spPr>
            <a:xfrm>
              <a:off x="2819400" y="3070859"/>
              <a:ext cx="2191512" cy="1147571"/>
            </a:xfrm>
            <a:prstGeom prst="rect">
              <a:avLst/>
            </a:prstGeom>
            <a:blipFill>
              <a:blip r:embed="rId17" cstate="print"/>
              <a:stretch>
                <a:fillRect/>
              </a:stretch>
            </a:blipFill>
          </p:spPr>
          <p:txBody>
            <a:bodyPr wrap="square" lIns="0" tIns="0" rIns="0" bIns="0" rtlCol="0"/>
            <a:lstStyle/>
            <a:p>
              <a:endParaRPr/>
            </a:p>
          </p:txBody>
        </p:sp>
        <p:sp>
          <p:nvSpPr>
            <p:cNvPr id="38" name="object 38"/>
            <p:cNvSpPr/>
            <p:nvPr/>
          </p:nvSpPr>
          <p:spPr>
            <a:xfrm>
              <a:off x="2916173" y="2998469"/>
              <a:ext cx="2016760" cy="1150620"/>
            </a:xfrm>
            <a:custGeom>
              <a:avLst/>
              <a:gdLst/>
              <a:ahLst/>
              <a:cxnLst/>
              <a:rect l="l" t="t" r="r" b="b"/>
              <a:pathLst>
                <a:path w="2016760" h="1150620">
                  <a:moveTo>
                    <a:pt x="2016252" y="0"/>
                  </a:moveTo>
                  <a:lnTo>
                    <a:pt x="0" y="0"/>
                  </a:lnTo>
                  <a:lnTo>
                    <a:pt x="0" y="1150619"/>
                  </a:lnTo>
                  <a:lnTo>
                    <a:pt x="2016252" y="1150619"/>
                  </a:lnTo>
                  <a:lnTo>
                    <a:pt x="2016252" y="0"/>
                  </a:lnTo>
                  <a:close/>
                </a:path>
              </a:pathLst>
            </a:custGeom>
            <a:solidFill>
              <a:srgbClr val="0AD0D9"/>
            </a:solidFill>
          </p:spPr>
          <p:txBody>
            <a:bodyPr wrap="square" lIns="0" tIns="0" rIns="0" bIns="0" rtlCol="0"/>
            <a:lstStyle/>
            <a:p>
              <a:endParaRPr/>
            </a:p>
          </p:txBody>
        </p:sp>
        <p:sp>
          <p:nvSpPr>
            <p:cNvPr id="39" name="object 39"/>
            <p:cNvSpPr/>
            <p:nvPr/>
          </p:nvSpPr>
          <p:spPr>
            <a:xfrm>
              <a:off x="2916173" y="2998469"/>
              <a:ext cx="2016760" cy="1150620"/>
            </a:xfrm>
            <a:custGeom>
              <a:avLst/>
              <a:gdLst/>
              <a:ahLst/>
              <a:cxnLst/>
              <a:rect l="l" t="t" r="r" b="b"/>
              <a:pathLst>
                <a:path w="2016760" h="1150620">
                  <a:moveTo>
                    <a:pt x="0" y="1150619"/>
                  </a:moveTo>
                  <a:lnTo>
                    <a:pt x="2016252" y="1150619"/>
                  </a:lnTo>
                  <a:lnTo>
                    <a:pt x="2016252" y="0"/>
                  </a:lnTo>
                  <a:lnTo>
                    <a:pt x="0" y="0"/>
                  </a:lnTo>
                  <a:lnTo>
                    <a:pt x="0" y="1150619"/>
                  </a:lnTo>
                  <a:close/>
                </a:path>
              </a:pathLst>
            </a:custGeom>
            <a:ln w="38099">
              <a:solidFill>
                <a:srgbClr val="FFFFFF"/>
              </a:solidFill>
            </a:ln>
          </p:spPr>
          <p:txBody>
            <a:bodyPr wrap="square" lIns="0" tIns="0" rIns="0" bIns="0" rtlCol="0"/>
            <a:lstStyle/>
            <a:p>
              <a:endParaRPr/>
            </a:p>
          </p:txBody>
        </p:sp>
      </p:grpSp>
      <p:sp>
        <p:nvSpPr>
          <p:cNvPr id="40" name="object 40"/>
          <p:cNvSpPr txBox="1"/>
          <p:nvPr/>
        </p:nvSpPr>
        <p:spPr>
          <a:xfrm>
            <a:off x="2995041" y="3125215"/>
            <a:ext cx="1831975" cy="848360"/>
          </a:xfrm>
          <a:prstGeom prst="rect">
            <a:avLst/>
          </a:prstGeom>
        </p:spPr>
        <p:txBody>
          <a:bodyPr vert="horz" wrap="square" lIns="0" tIns="12700" rIns="0" bIns="0" rtlCol="0">
            <a:spAutoFit/>
          </a:bodyPr>
          <a:lstStyle/>
          <a:p>
            <a:pPr marL="93345" indent="-81280">
              <a:lnSpc>
                <a:spcPct val="100000"/>
              </a:lnSpc>
              <a:spcBef>
                <a:spcPts val="100"/>
              </a:spcBef>
              <a:buSzPct val="94444"/>
              <a:buFont typeface="Arial"/>
              <a:buChar char="•"/>
              <a:tabLst>
                <a:tab pos="93980" algn="l"/>
              </a:tabLst>
            </a:pPr>
            <a:r>
              <a:rPr sz="1800" b="1" spc="-50" dirty="0">
                <a:solidFill>
                  <a:srgbClr val="FFFFFF"/>
                </a:solidFill>
                <a:latin typeface="Arial"/>
                <a:cs typeface="Arial"/>
              </a:rPr>
              <a:t>Incentives,</a:t>
            </a:r>
            <a:endParaRPr sz="1800">
              <a:latin typeface="Arial"/>
              <a:cs typeface="Arial"/>
            </a:endParaRPr>
          </a:p>
          <a:p>
            <a:pPr marL="93345" indent="-81280">
              <a:lnSpc>
                <a:spcPct val="100000"/>
              </a:lnSpc>
              <a:buSzPct val="94444"/>
              <a:buFont typeface="Arial"/>
              <a:buChar char="•"/>
              <a:tabLst>
                <a:tab pos="93980" algn="l"/>
              </a:tabLst>
            </a:pPr>
            <a:r>
              <a:rPr sz="1800" b="1" spc="5" dirty="0">
                <a:solidFill>
                  <a:srgbClr val="FFFFFF"/>
                </a:solidFill>
                <a:latin typeface="Arial"/>
                <a:cs typeface="Arial"/>
              </a:rPr>
              <a:t>Individual</a:t>
            </a:r>
            <a:r>
              <a:rPr sz="1800" b="1" spc="-50" dirty="0">
                <a:solidFill>
                  <a:srgbClr val="FFFFFF"/>
                </a:solidFill>
                <a:latin typeface="Arial"/>
                <a:cs typeface="Arial"/>
              </a:rPr>
              <a:t> </a:t>
            </a:r>
            <a:r>
              <a:rPr sz="1800" b="1" spc="-30" dirty="0">
                <a:solidFill>
                  <a:srgbClr val="FFFFFF"/>
                </a:solidFill>
                <a:latin typeface="Arial"/>
                <a:cs typeface="Arial"/>
              </a:rPr>
              <a:t>plans</a:t>
            </a:r>
            <a:endParaRPr sz="1800">
              <a:latin typeface="Arial"/>
              <a:cs typeface="Arial"/>
            </a:endParaRPr>
          </a:p>
          <a:p>
            <a:pPr marL="93345" indent="-81280">
              <a:lnSpc>
                <a:spcPct val="100000"/>
              </a:lnSpc>
              <a:buSzPct val="94444"/>
              <a:buFont typeface="Arial"/>
              <a:buChar char="•"/>
              <a:tabLst>
                <a:tab pos="93980" algn="l"/>
              </a:tabLst>
            </a:pPr>
            <a:r>
              <a:rPr sz="1800" b="1" spc="5" dirty="0">
                <a:solidFill>
                  <a:srgbClr val="FFFFFF"/>
                </a:solidFill>
                <a:latin typeface="Arial"/>
                <a:cs typeface="Arial"/>
              </a:rPr>
              <a:t>Group</a:t>
            </a:r>
            <a:r>
              <a:rPr sz="1800" b="1" spc="-35" dirty="0">
                <a:solidFill>
                  <a:srgbClr val="FFFFFF"/>
                </a:solidFill>
                <a:latin typeface="Arial"/>
                <a:cs typeface="Arial"/>
              </a:rPr>
              <a:t> </a:t>
            </a:r>
            <a:r>
              <a:rPr sz="1800" b="1" spc="-30" dirty="0">
                <a:solidFill>
                  <a:srgbClr val="FFFFFF"/>
                </a:solidFill>
                <a:latin typeface="Arial"/>
                <a:cs typeface="Arial"/>
              </a:rPr>
              <a:t>plans</a:t>
            </a:r>
            <a:endParaRPr sz="1800">
              <a:latin typeface="Arial"/>
              <a:cs typeface="Arial"/>
            </a:endParaRPr>
          </a:p>
        </p:txBody>
      </p:sp>
      <p:grpSp>
        <p:nvGrpSpPr>
          <p:cNvPr id="41" name="object 41"/>
          <p:cNvGrpSpPr/>
          <p:nvPr/>
        </p:nvGrpSpPr>
        <p:grpSpPr>
          <a:xfrm>
            <a:off x="74676" y="4181855"/>
            <a:ext cx="2560320" cy="2100580"/>
            <a:chOff x="74676" y="4181855"/>
            <a:chExt cx="2560320" cy="2100580"/>
          </a:xfrm>
        </p:grpSpPr>
        <p:sp>
          <p:nvSpPr>
            <p:cNvPr id="42" name="object 42"/>
            <p:cNvSpPr/>
            <p:nvPr/>
          </p:nvSpPr>
          <p:spPr>
            <a:xfrm>
              <a:off x="102108" y="4181855"/>
              <a:ext cx="2532888" cy="2100072"/>
            </a:xfrm>
            <a:prstGeom prst="rect">
              <a:avLst/>
            </a:prstGeom>
            <a:blipFill>
              <a:blip r:embed="rId18" cstate="print"/>
              <a:stretch>
                <a:fillRect/>
              </a:stretch>
            </a:blipFill>
          </p:spPr>
          <p:txBody>
            <a:bodyPr wrap="square" lIns="0" tIns="0" rIns="0" bIns="0" rtlCol="0"/>
            <a:lstStyle/>
            <a:p>
              <a:endParaRPr/>
            </a:p>
          </p:txBody>
        </p:sp>
        <p:sp>
          <p:nvSpPr>
            <p:cNvPr id="43" name="object 43"/>
            <p:cNvSpPr/>
            <p:nvPr/>
          </p:nvSpPr>
          <p:spPr>
            <a:xfrm>
              <a:off x="74676" y="4280915"/>
              <a:ext cx="2424684" cy="1969008"/>
            </a:xfrm>
            <a:prstGeom prst="rect">
              <a:avLst/>
            </a:prstGeom>
            <a:blipFill>
              <a:blip r:embed="rId19" cstate="print"/>
              <a:stretch>
                <a:fillRect/>
              </a:stretch>
            </a:blipFill>
          </p:spPr>
          <p:txBody>
            <a:bodyPr wrap="square" lIns="0" tIns="0" rIns="0" bIns="0" rtlCol="0"/>
            <a:lstStyle/>
            <a:p>
              <a:endParaRPr/>
            </a:p>
          </p:txBody>
        </p:sp>
        <p:sp>
          <p:nvSpPr>
            <p:cNvPr id="44" name="object 44"/>
            <p:cNvSpPr/>
            <p:nvPr/>
          </p:nvSpPr>
          <p:spPr>
            <a:xfrm>
              <a:off x="180594" y="4222241"/>
              <a:ext cx="2376170" cy="1943100"/>
            </a:xfrm>
            <a:custGeom>
              <a:avLst/>
              <a:gdLst/>
              <a:ahLst/>
              <a:cxnLst/>
              <a:rect l="l" t="t" r="r" b="b"/>
              <a:pathLst>
                <a:path w="2376170" h="1943100">
                  <a:moveTo>
                    <a:pt x="2375916" y="0"/>
                  </a:moveTo>
                  <a:lnTo>
                    <a:pt x="0" y="0"/>
                  </a:lnTo>
                  <a:lnTo>
                    <a:pt x="0" y="1943099"/>
                  </a:lnTo>
                  <a:lnTo>
                    <a:pt x="2375916" y="1943099"/>
                  </a:lnTo>
                  <a:lnTo>
                    <a:pt x="2375916" y="0"/>
                  </a:lnTo>
                  <a:close/>
                </a:path>
              </a:pathLst>
            </a:custGeom>
            <a:solidFill>
              <a:srgbClr val="0AD0D9"/>
            </a:solidFill>
          </p:spPr>
          <p:txBody>
            <a:bodyPr wrap="square" lIns="0" tIns="0" rIns="0" bIns="0" rtlCol="0"/>
            <a:lstStyle/>
            <a:p>
              <a:endParaRPr/>
            </a:p>
          </p:txBody>
        </p:sp>
        <p:sp>
          <p:nvSpPr>
            <p:cNvPr id="45" name="object 45"/>
            <p:cNvSpPr/>
            <p:nvPr/>
          </p:nvSpPr>
          <p:spPr>
            <a:xfrm>
              <a:off x="180594" y="4222241"/>
              <a:ext cx="2376170" cy="1943100"/>
            </a:xfrm>
            <a:custGeom>
              <a:avLst/>
              <a:gdLst/>
              <a:ahLst/>
              <a:cxnLst/>
              <a:rect l="l" t="t" r="r" b="b"/>
              <a:pathLst>
                <a:path w="2376170" h="1943100">
                  <a:moveTo>
                    <a:pt x="0" y="1943099"/>
                  </a:moveTo>
                  <a:lnTo>
                    <a:pt x="2375916" y="1943099"/>
                  </a:lnTo>
                  <a:lnTo>
                    <a:pt x="2375916" y="0"/>
                  </a:lnTo>
                  <a:lnTo>
                    <a:pt x="0" y="0"/>
                  </a:lnTo>
                  <a:lnTo>
                    <a:pt x="0" y="1943099"/>
                  </a:lnTo>
                  <a:close/>
                </a:path>
              </a:pathLst>
            </a:custGeom>
            <a:ln w="38100">
              <a:solidFill>
                <a:srgbClr val="FFFFFF"/>
              </a:solidFill>
            </a:ln>
          </p:spPr>
          <p:txBody>
            <a:bodyPr wrap="square" lIns="0" tIns="0" rIns="0" bIns="0" rtlCol="0"/>
            <a:lstStyle/>
            <a:p>
              <a:endParaRPr/>
            </a:p>
          </p:txBody>
        </p:sp>
      </p:grpSp>
      <p:sp>
        <p:nvSpPr>
          <p:cNvPr id="46" name="object 46"/>
          <p:cNvSpPr txBox="1"/>
          <p:nvPr/>
        </p:nvSpPr>
        <p:spPr>
          <a:xfrm>
            <a:off x="258267" y="4334002"/>
            <a:ext cx="2057400" cy="1680845"/>
          </a:xfrm>
          <a:prstGeom prst="rect">
            <a:avLst/>
          </a:prstGeom>
        </p:spPr>
        <p:txBody>
          <a:bodyPr vert="horz" wrap="square" lIns="0" tIns="12700" rIns="0" bIns="0" rtlCol="0">
            <a:spAutoFit/>
          </a:bodyPr>
          <a:lstStyle/>
          <a:p>
            <a:pPr marL="12700">
              <a:lnSpc>
                <a:spcPct val="100000"/>
              </a:lnSpc>
              <a:spcBef>
                <a:spcPts val="100"/>
              </a:spcBef>
            </a:pPr>
            <a:r>
              <a:rPr sz="1800" b="1" spc="-90" dirty="0">
                <a:solidFill>
                  <a:srgbClr val="FFFFFF"/>
                </a:solidFill>
                <a:latin typeface="Arial"/>
                <a:cs typeface="Arial"/>
              </a:rPr>
              <a:t>FRINGE</a:t>
            </a:r>
            <a:r>
              <a:rPr sz="1800" b="1" spc="-25" dirty="0">
                <a:solidFill>
                  <a:srgbClr val="FFFFFF"/>
                </a:solidFill>
                <a:latin typeface="Arial"/>
                <a:cs typeface="Arial"/>
              </a:rPr>
              <a:t> </a:t>
            </a:r>
            <a:r>
              <a:rPr sz="1800" b="1" spc="-165" dirty="0">
                <a:solidFill>
                  <a:srgbClr val="FFFFFF"/>
                </a:solidFill>
                <a:latin typeface="Arial"/>
                <a:cs typeface="Arial"/>
              </a:rPr>
              <a:t>BENEFITS</a:t>
            </a:r>
            <a:endParaRPr sz="1800">
              <a:latin typeface="Arial"/>
              <a:cs typeface="Arial"/>
            </a:endParaRPr>
          </a:p>
          <a:p>
            <a:pPr marL="247015" indent="-234950">
              <a:lnSpc>
                <a:spcPct val="100000"/>
              </a:lnSpc>
              <a:spcBef>
                <a:spcPts val="70"/>
              </a:spcBef>
              <a:buFont typeface="Wingdings"/>
              <a:buChar char=""/>
              <a:tabLst>
                <a:tab pos="247650" algn="l"/>
              </a:tabLst>
            </a:pPr>
            <a:r>
              <a:rPr sz="1800" b="1" spc="-70" dirty="0">
                <a:solidFill>
                  <a:srgbClr val="FFFFFF"/>
                </a:solidFill>
                <a:latin typeface="Times New Roman"/>
                <a:cs typeface="Times New Roman"/>
              </a:rPr>
              <a:t>P.F.</a:t>
            </a:r>
            <a:endParaRPr sz="1800">
              <a:latin typeface="Times New Roman"/>
              <a:cs typeface="Times New Roman"/>
            </a:endParaRPr>
          </a:p>
          <a:p>
            <a:pPr marL="247015" indent="-234950">
              <a:lnSpc>
                <a:spcPct val="100000"/>
              </a:lnSpc>
              <a:buFont typeface="Wingdings"/>
              <a:buChar char=""/>
              <a:tabLst>
                <a:tab pos="247650" algn="l"/>
              </a:tabLst>
            </a:pPr>
            <a:r>
              <a:rPr sz="1800" b="1" spc="75" dirty="0">
                <a:solidFill>
                  <a:srgbClr val="FFFFFF"/>
                </a:solidFill>
                <a:latin typeface="Times New Roman"/>
                <a:cs typeface="Times New Roman"/>
              </a:rPr>
              <a:t>Medical</a:t>
            </a:r>
            <a:r>
              <a:rPr sz="1800" b="1" spc="-85" dirty="0">
                <a:solidFill>
                  <a:srgbClr val="FFFFFF"/>
                </a:solidFill>
                <a:latin typeface="Times New Roman"/>
                <a:cs typeface="Times New Roman"/>
              </a:rPr>
              <a:t> </a:t>
            </a:r>
            <a:r>
              <a:rPr sz="1800" b="1" spc="60" dirty="0">
                <a:solidFill>
                  <a:srgbClr val="FFFFFF"/>
                </a:solidFill>
                <a:latin typeface="Times New Roman"/>
                <a:cs typeface="Times New Roman"/>
              </a:rPr>
              <a:t>care</a:t>
            </a:r>
            <a:endParaRPr sz="1800">
              <a:latin typeface="Times New Roman"/>
              <a:cs typeface="Times New Roman"/>
            </a:endParaRPr>
          </a:p>
          <a:p>
            <a:pPr marL="243840" indent="-231775">
              <a:lnSpc>
                <a:spcPct val="100000"/>
              </a:lnSpc>
              <a:spcBef>
                <a:spcPts val="5"/>
              </a:spcBef>
              <a:buFont typeface="Wingdings"/>
              <a:buChar char=""/>
              <a:tabLst>
                <a:tab pos="244475" algn="l"/>
              </a:tabLst>
            </a:pPr>
            <a:r>
              <a:rPr sz="1800" b="1" spc="75" dirty="0">
                <a:solidFill>
                  <a:srgbClr val="FFFFFF"/>
                </a:solidFill>
                <a:latin typeface="Times New Roman"/>
                <a:cs typeface="Times New Roman"/>
              </a:rPr>
              <a:t>Accident</a:t>
            </a:r>
            <a:r>
              <a:rPr sz="1800" b="1" spc="-125" dirty="0">
                <a:solidFill>
                  <a:srgbClr val="FFFFFF"/>
                </a:solidFill>
                <a:latin typeface="Times New Roman"/>
                <a:cs typeface="Times New Roman"/>
              </a:rPr>
              <a:t> </a:t>
            </a:r>
            <a:r>
              <a:rPr sz="1800" b="1" spc="85" dirty="0">
                <a:solidFill>
                  <a:srgbClr val="FFFFFF"/>
                </a:solidFill>
                <a:latin typeface="Times New Roman"/>
                <a:cs typeface="Times New Roman"/>
              </a:rPr>
              <a:t>relief</a:t>
            </a:r>
            <a:endParaRPr sz="1800">
              <a:latin typeface="Times New Roman"/>
              <a:cs typeface="Times New Roman"/>
            </a:endParaRPr>
          </a:p>
          <a:p>
            <a:pPr marL="247015" indent="-234950">
              <a:lnSpc>
                <a:spcPct val="100000"/>
              </a:lnSpc>
              <a:buFont typeface="Wingdings"/>
              <a:buChar char=""/>
              <a:tabLst>
                <a:tab pos="247650" algn="l"/>
              </a:tabLst>
            </a:pPr>
            <a:r>
              <a:rPr sz="1800" b="1" spc="100" dirty="0">
                <a:solidFill>
                  <a:srgbClr val="FFFFFF"/>
                </a:solidFill>
                <a:latin typeface="Times New Roman"/>
                <a:cs typeface="Times New Roman"/>
              </a:rPr>
              <a:t>Health</a:t>
            </a:r>
            <a:endParaRPr sz="1800">
              <a:latin typeface="Times New Roman"/>
              <a:cs typeface="Times New Roman"/>
            </a:endParaRPr>
          </a:p>
          <a:p>
            <a:pPr marL="247015" indent="-234950">
              <a:lnSpc>
                <a:spcPct val="100000"/>
              </a:lnSpc>
              <a:buFont typeface="Wingdings"/>
              <a:buChar char=""/>
              <a:tabLst>
                <a:tab pos="247650" algn="l"/>
              </a:tabLst>
            </a:pPr>
            <a:r>
              <a:rPr sz="1800" b="1" spc="55" dirty="0">
                <a:solidFill>
                  <a:srgbClr val="FFFFFF"/>
                </a:solidFill>
                <a:latin typeface="Times New Roman"/>
                <a:cs typeface="Times New Roman"/>
              </a:rPr>
              <a:t>Group</a:t>
            </a:r>
            <a:r>
              <a:rPr sz="1800" b="1" spc="-100" dirty="0">
                <a:solidFill>
                  <a:srgbClr val="FFFFFF"/>
                </a:solidFill>
                <a:latin typeface="Times New Roman"/>
                <a:cs typeface="Times New Roman"/>
              </a:rPr>
              <a:t> </a:t>
            </a:r>
            <a:r>
              <a:rPr sz="1800" b="1" spc="90" dirty="0">
                <a:solidFill>
                  <a:srgbClr val="FFFFFF"/>
                </a:solidFill>
                <a:latin typeface="Times New Roman"/>
                <a:cs typeface="Times New Roman"/>
              </a:rPr>
              <a:t>insurance</a:t>
            </a:r>
            <a:endParaRPr sz="1800">
              <a:latin typeface="Times New Roman"/>
              <a:cs typeface="Times New Roman"/>
            </a:endParaRPr>
          </a:p>
        </p:txBody>
      </p:sp>
      <p:grpSp>
        <p:nvGrpSpPr>
          <p:cNvPr id="47" name="object 47"/>
          <p:cNvGrpSpPr/>
          <p:nvPr/>
        </p:nvGrpSpPr>
        <p:grpSpPr>
          <a:xfrm>
            <a:off x="2883407" y="4465320"/>
            <a:ext cx="2487295" cy="2245360"/>
            <a:chOff x="2883407" y="4465320"/>
            <a:chExt cx="2487295" cy="2245360"/>
          </a:xfrm>
        </p:grpSpPr>
        <p:sp>
          <p:nvSpPr>
            <p:cNvPr id="48" name="object 48"/>
            <p:cNvSpPr/>
            <p:nvPr/>
          </p:nvSpPr>
          <p:spPr>
            <a:xfrm>
              <a:off x="2910839" y="4469892"/>
              <a:ext cx="2459736" cy="2173224"/>
            </a:xfrm>
            <a:prstGeom prst="rect">
              <a:avLst/>
            </a:prstGeom>
            <a:blipFill>
              <a:blip r:embed="rId20" cstate="print"/>
              <a:stretch>
                <a:fillRect/>
              </a:stretch>
            </a:blipFill>
          </p:spPr>
          <p:txBody>
            <a:bodyPr wrap="square" lIns="0" tIns="0" rIns="0" bIns="0" rtlCol="0"/>
            <a:lstStyle/>
            <a:p>
              <a:endParaRPr/>
            </a:p>
          </p:txBody>
        </p:sp>
        <p:sp>
          <p:nvSpPr>
            <p:cNvPr id="49" name="object 49"/>
            <p:cNvSpPr/>
            <p:nvPr/>
          </p:nvSpPr>
          <p:spPr>
            <a:xfrm>
              <a:off x="2883407" y="4465320"/>
              <a:ext cx="2441447" cy="2244852"/>
            </a:xfrm>
            <a:prstGeom prst="rect">
              <a:avLst/>
            </a:prstGeom>
            <a:blipFill>
              <a:blip r:embed="rId21" cstate="print"/>
              <a:stretch>
                <a:fillRect/>
              </a:stretch>
            </a:blipFill>
          </p:spPr>
          <p:txBody>
            <a:bodyPr wrap="square" lIns="0" tIns="0" rIns="0" bIns="0" rtlCol="0"/>
            <a:lstStyle/>
            <a:p>
              <a:endParaRPr/>
            </a:p>
          </p:txBody>
        </p:sp>
        <p:sp>
          <p:nvSpPr>
            <p:cNvPr id="50" name="object 50"/>
            <p:cNvSpPr/>
            <p:nvPr/>
          </p:nvSpPr>
          <p:spPr>
            <a:xfrm>
              <a:off x="2989325" y="4510278"/>
              <a:ext cx="2303145" cy="2016760"/>
            </a:xfrm>
            <a:custGeom>
              <a:avLst/>
              <a:gdLst/>
              <a:ahLst/>
              <a:cxnLst/>
              <a:rect l="l" t="t" r="r" b="b"/>
              <a:pathLst>
                <a:path w="2303145" h="2016759">
                  <a:moveTo>
                    <a:pt x="2302764" y="0"/>
                  </a:moveTo>
                  <a:lnTo>
                    <a:pt x="0" y="0"/>
                  </a:lnTo>
                  <a:lnTo>
                    <a:pt x="0" y="2016252"/>
                  </a:lnTo>
                  <a:lnTo>
                    <a:pt x="2302764" y="2016252"/>
                  </a:lnTo>
                  <a:lnTo>
                    <a:pt x="2302764" y="0"/>
                  </a:lnTo>
                  <a:close/>
                </a:path>
              </a:pathLst>
            </a:custGeom>
            <a:solidFill>
              <a:srgbClr val="0AD0D9"/>
            </a:solidFill>
          </p:spPr>
          <p:txBody>
            <a:bodyPr wrap="square" lIns="0" tIns="0" rIns="0" bIns="0" rtlCol="0"/>
            <a:lstStyle/>
            <a:p>
              <a:endParaRPr/>
            </a:p>
          </p:txBody>
        </p:sp>
      </p:grpSp>
      <p:sp>
        <p:nvSpPr>
          <p:cNvPr id="51" name="object 51"/>
          <p:cNvSpPr txBox="1"/>
          <p:nvPr/>
        </p:nvSpPr>
        <p:spPr>
          <a:xfrm>
            <a:off x="2989326" y="4510278"/>
            <a:ext cx="2303145" cy="2016760"/>
          </a:xfrm>
          <a:prstGeom prst="rect">
            <a:avLst/>
          </a:prstGeom>
          <a:ln w="38100">
            <a:solidFill>
              <a:srgbClr val="FFFFFF"/>
            </a:solidFill>
          </a:ln>
        </p:spPr>
        <p:txBody>
          <a:bodyPr vert="horz" wrap="square" lIns="0" tIns="32384" rIns="0" bIns="0" rtlCol="0">
            <a:spAutoFit/>
          </a:bodyPr>
          <a:lstStyle/>
          <a:p>
            <a:pPr marL="325120" indent="-234950">
              <a:lnSpc>
                <a:spcPct val="100000"/>
              </a:lnSpc>
              <a:spcBef>
                <a:spcPts val="254"/>
              </a:spcBef>
              <a:buFont typeface="Wingdings"/>
              <a:buChar char=""/>
              <a:tabLst>
                <a:tab pos="325120" algn="l"/>
              </a:tabLst>
            </a:pPr>
            <a:r>
              <a:rPr sz="1800" b="1" spc="90" dirty="0">
                <a:solidFill>
                  <a:srgbClr val="FFFFFF"/>
                </a:solidFill>
                <a:latin typeface="Times New Roman"/>
                <a:cs typeface="Times New Roman"/>
              </a:rPr>
              <a:t>Perquisites</a:t>
            </a:r>
            <a:r>
              <a:rPr sz="1800" b="1" spc="340" dirty="0">
                <a:solidFill>
                  <a:srgbClr val="FFFFFF"/>
                </a:solidFill>
                <a:latin typeface="Times New Roman"/>
                <a:cs typeface="Times New Roman"/>
              </a:rPr>
              <a:t> </a:t>
            </a:r>
            <a:r>
              <a:rPr sz="1800" b="1" spc="-25" dirty="0">
                <a:solidFill>
                  <a:srgbClr val="FFFFFF"/>
                </a:solidFill>
                <a:latin typeface="Times New Roman"/>
                <a:cs typeface="Times New Roman"/>
              </a:rPr>
              <a:t>Car</a:t>
            </a:r>
            <a:endParaRPr sz="1800">
              <a:latin typeface="Times New Roman"/>
              <a:cs typeface="Times New Roman"/>
            </a:endParaRPr>
          </a:p>
          <a:p>
            <a:pPr marL="325120" indent="-234950">
              <a:lnSpc>
                <a:spcPct val="100000"/>
              </a:lnSpc>
              <a:buFont typeface="Wingdings"/>
              <a:buChar char=""/>
              <a:tabLst>
                <a:tab pos="325120" algn="l"/>
              </a:tabLst>
            </a:pPr>
            <a:r>
              <a:rPr sz="1800" b="1" spc="45" dirty="0">
                <a:solidFill>
                  <a:srgbClr val="FFFFFF"/>
                </a:solidFill>
                <a:latin typeface="Times New Roman"/>
                <a:cs typeface="Times New Roman"/>
              </a:rPr>
              <a:t>Club</a:t>
            </a:r>
            <a:endParaRPr sz="1800">
              <a:latin typeface="Times New Roman"/>
              <a:cs typeface="Times New Roman"/>
            </a:endParaRPr>
          </a:p>
          <a:p>
            <a:pPr marL="90170">
              <a:lnSpc>
                <a:spcPct val="100000"/>
              </a:lnSpc>
            </a:pPr>
            <a:r>
              <a:rPr sz="1800" b="1" spc="120" dirty="0">
                <a:solidFill>
                  <a:srgbClr val="FFFFFF"/>
                </a:solidFill>
                <a:latin typeface="Times New Roman"/>
                <a:cs typeface="Times New Roman"/>
              </a:rPr>
              <a:t>membership</a:t>
            </a:r>
            <a:endParaRPr sz="1800">
              <a:latin typeface="Times New Roman"/>
              <a:cs typeface="Times New Roman"/>
            </a:endParaRPr>
          </a:p>
          <a:p>
            <a:pPr marL="325120" indent="-234950">
              <a:lnSpc>
                <a:spcPct val="100000"/>
              </a:lnSpc>
              <a:buFont typeface="Wingdings"/>
              <a:buChar char=""/>
              <a:tabLst>
                <a:tab pos="325120" algn="l"/>
              </a:tabLst>
            </a:pPr>
            <a:r>
              <a:rPr sz="1800" b="1" spc="75" dirty="0">
                <a:solidFill>
                  <a:srgbClr val="FFFFFF"/>
                </a:solidFill>
                <a:latin typeface="Times New Roman"/>
                <a:cs typeface="Times New Roman"/>
              </a:rPr>
              <a:t>Paid</a:t>
            </a:r>
            <a:r>
              <a:rPr sz="1800" b="1" spc="-30" dirty="0">
                <a:solidFill>
                  <a:srgbClr val="FFFFFF"/>
                </a:solidFill>
                <a:latin typeface="Times New Roman"/>
                <a:cs typeface="Times New Roman"/>
              </a:rPr>
              <a:t> </a:t>
            </a:r>
            <a:r>
              <a:rPr sz="1800" b="1" spc="95" dirty="0">
                <a:solidFill>
                  <a:srgbClr val="FFFFFF"/>
                </a:solidFill>
                <a:latin typeface="Times New Roman"/>
                <a:cs typeface="Times New Roman"/>
              </a:rPr>
              <a:t>holidays</a:t>
            </a:r>
            <a:endParaRPr sz="1800">
              <a:latin typeface="Times New Roman"/>
              <a:cs typeface="Times New Roman"/>
            </a:endParaRPr>
          </a:p>
          <a:p>
            <a:pPr marL="325120" indent="-234950">
              <a:lnSpc>
                <a:spcPct val="100000"/>
              </a:lnSpc>
              <a:buFont typeface="Wingdings"/>
              <a:buChar char=""/>
              <a:tabLst>
                <a:tab pos="325120" algn="l"/>
              </a:tabLst>
            </a:pPr>
            <a:r>
              <a:rPr sz="1800" b="1" spc="85" dirty="0">
                <a:solidFill>
                  <a:srgbClr val="FFFFFF"/>
                </a:solidFill>
                <a:latin typeface="Times New Roman"/>
                <a:cs typeface="Times New Roman"/>
              </a:rPr>
              <a:t>Furnished</a:t>
            </a:r>
            <a:r>
              <a:rPr sz="1800" b="1" spc="-45" dirty="0">
                <a:solidFill>
                  <a:srgbClr val="FFFFFF"/>
                </a:solidFill>
                <a:latin typeface="Times New Roman"/>
                <a:cs typeface="Times New Roman"/>
              </a:rPr>
              <a:t> </a:t>
            </a:r>
            <a:r>
              <a:rPr sz="1800" b="1" spc="145" dirty="0">
                <a:solidFill>
                  <a:srgbClr val="FFFFFF"/>
                </a:solidFill>
                <a:latin typeface="Times New Roman"/>
                <a:cs typeface="Times New Roman"/>
              </a:rPr>
              <a:t>house</a:t>
            </a:r>
            <a:endParaRPr sz="1800">
              <a:latin typeface="Times New Roman"/>
              <a:cs typeface="Times New Roman"/>
            </a:endParaRPr>
          </a:p>
          <a:p>
            <a:pPr marL="90170" marR="604520">
              <a:lnSpc>
                <a:spcPct val="100000"/>
              </a:lnSpc>
              <a:buFont typeface="Wingdings"/>
              <a:buChar char=""/>
              <a:tabLst>
                <a:tab pos="325120" algn="l"/>
              </a:tabLst>
            </a:pPr>
            <a:r>
              <a:rPr sz="1800" b="1" spc="70" dirty="0">
                <a:solidFill>
                  <a:srgbClr val="FFFFFF"/>
                </a:solidFill>
                <a:latin typeface="Times New Roman"/>
                <a:cs typeface="Times New Roman"/>
              </a:rPr>
              <a:t>Stock</a:t>
            </a:r>
            <a:r>
              <a:rPr sz="1800" b="1" spc="-145" dirty="0">
                <a:solidFill>
                  <a:srgbClr val="FFFFFF"/>
                </a:solidFill>
                <a:latin typeface="Times New Roman"/>
                <a:cs typeface="Times New Roman"/>
              </a:rPr>
              <a:t> </a:t>
            </a:r>
            <a:r>
              <a:rPr sz="1800" b="1" spc="130" dirty="0">
                <a:solidFill>
                  <a:srgbClr val="FFFFFF"/>
                </a:solidFill>
                <a:latin typeface="Times New Roman"/>
                <a:cs typeface="Times New Roman"/>
              </a:rPr>
              <a:t>option  </a:t>
            </a:r>
            <a:r>
              <a:rPr sz="1800" b="1" spc="140" dirty="0">
                <a:solidFill>
                  <a:srgbClr val="FFFFFF"/>
                </a:solidFill>
                <a:latin typeface="Times New Roman"/>
                <a:cs typeface="Times New Roman"/>
              </a:rPr>
              <a:t>scheme</a:t>
            </a:r>
            <a:endParaRPr sz="1800">
              <a:latin typeface="Times New Roman"/>
              <a:cs typeface="Times New Roman"/>
            </a:endParaRPr>
          </a:p>
        </p:txBody>
      </p:sp>
      <p:grpSp>
        <p:nvGrpSpPr>
          <p:cNvPr id="52" name="object 52"/>
          <p:cNvGrpSpPr/>
          <p:nvPr/>
        </p:nvGrpSpPr>
        <p:grpSpPr>
          <a:xfrm>
            <a:off x="5484876" y="3389376"/>
            <a:ext cx="3487420" cy="2604770"/>
            <a:chOff x="5484876" y="3389376"/>
            <a:chExt cx="3487420" cy="2604770"/>
          </a:xfrm>
        </p:grpSpPr>
        <p:sp>
          <p:nvSpPr>
            <p:cNvPr id="53" name="object 53"/>
            <p:cNvSpPr/>
            <p:nvPr/>
          </p:nvSpPr>
          <p:spPr>
            <a:xfrm>
              <a:off x="5501640" y="3389376"/>
              <a:ext cx="3470148" cy="2604516"/>
            </a:xfrm>
            <a:prstGeom prst="rect">
              <a:avLst/>
            </a:prstGeom>
            <a:blipFill>
              <a:blip r:embed="rId22" cstate="print"/>
              <a:stretch>
                <a:fillRect/>
              </a:stretch>
            </a:blipFill>
          </p:spPr>
          <p:txBody>
            <a:bodyPr wrap="square" lIns="0" tIns="0" rIns="0" bIns="0" rtlCol="0"/>
            <a:lstStyle/>
            <a:p>
              <a:endParaRPr/>
            </a:p>
          </p:txBody>
        </p:sp>
        <p:sp>
          <p:nvSpPr>
            <p:cNvPr id="54" name="object 54"/>
            <p:cNvSpPr/>
            <p:nvPr/>
          </p:nvSpPr>
          <p:spPr>
            <a:xfrm>
              <a:off x="5484876" y="3601212"/>
              <a:ext cx="2752344" cy="2244852"/>
            </a:xfrm>
            <a:prstGeom prst="rect">
              <a:avLst/>
            </a:prstGeom>
            <a:blipFill>
              <a:blip r:embed="rId23" cstate="print"/>
              <a:stretch>
                <a:fillRect/>
              </a:stretch>
            </a:blipFill>
          </p:spPr>
          <p:txBody>
            <a:bodyPr wrap="square" lIns="0" tIns="0" rIns="0" bIns="0" rtlCol="0"/>
            <a:lstStyle/>
            <a:p>
              <a:endParaRPr/>
            </a:p>
          </p:txBody>
        </p:sp>
        <p:sp>
          <p:nvSpPr>
            <p:cNvPr id="55" name="object 55"/>
            <p:cNvSpPr/>
            <p:nvPr/>
          </p:nvSpPr>
          <p:spPr>
            <a:xfrm>
              <a:off x="5580126" y="3429762"/>
              <a:ext cx="3313429" cy="2447925"/>
            </a:xfrm>
            <a:custGeom>
              <a:avLst/>
              <a:gdLst/>
              <a:ahLst/>
              <a:cxnLst/>
              <a:rect l="l" t="t" r="r" b="b"/>
              <a:pathLst>
                <a:path w="3313429" h="2447925">
                  <a:moveTo>
                    <a:pt x="3313176" y="0"/>
                  </a:moveTo>
                  <a:lnTo>
                    <a:pt x="0" y="0"/>
                  </a:lnTo>
                  <a:lnTo>
                    <a:pt x="0" y="2447544"/>
                  </a:lnTo>
                  <a:lnTo>
                    <a:pt x="3313176" y="2447544"/>
                  </a:lnTo>
                  <a:lnTo>
                    <a:pt x="3313176" y="0"/>
                  </a:lnTo>
                  <a:close/>
                </a:path>
              </a:pathLst>
            </a:custGeom>
            <a:solidFill>
              <a:srgbClr val="0AD0D9"/>
            </a:solidFill>
          </p:spPr>
          <p:txBody>
            <a:bodyPr wrap="square" lIns="0" tIns="0" rIns="0" bIns="0" rtlCol="0"/>
            <a:lstStyle/>
            <a:p>
              <a:endParaRPr/>
            </a:p>
          </p:txBody>
        </p:sp>
      </p:grpSp>
      <p:sp>
        <p:nvSpPr>
          <p:cNvPr id="56" name="object 56"/>
          <p:cNvSpPr txBox="1"/>
          <p:nvPr/>
        </p:nvSpPr>
        <p:spPr>
          <a:xfrm>
            <a:off x="5580126" y="3429761"/>
            <a:ext cx="3313429" cy="2447925"/>
          </a:xfrm>
          <a:prstGeom prst="rect">
            <a:avLst/>
          </a:prstGeom>
          <a:ln w="38100">
            <a:solidFill>
              <a:srgbClr val="FFFFFF"/>
            </a:solidFill>
          </a:ln>
        </p:spPr>
        <p:txBody>
          <a:bodyPr vert="horz" wrap="square" lIns="0" tIns="635" rIns="0" bIns="0" rtlCol="0">
            <a:spAutoFit/>
          </a:bodyPr>
          <a:lstStyle/>
          <a:p>
            <a:pPr>
              <a:lnSpc>
                <a:spcPct val="100000"/>
              </a:lnSpc>
              <a:spcBef>
                <a:spcPts val="5"/>
              </a:spcBef>
            </a:pPr>
            <a:endParaRPr sz="1700">
              <a:latin typeface="Times New Roman"/>
              <a:cs typeface="Times New Roman"/>
            </a:endParaRPr>
          </a:p>
          <a:p>
            <a:pPr marL="326390" indent="-234950">
              <a:lnSpc>
                <a:spcPct val="100000"/>
              </a:lnSpc>
              <a:buFont typeface="Wingdings"/>
              <a:buChar char=""/>
              <a:tabLst>
                <a:tab pos="327025" algn="l"/>
              </a:tabLst>
            </a:pPr>
            <a:r>
              <a:rPr sz="1800" b="1" spc="-5" dirty="0">
                <a:solidFill>
                  <a:srgbClr val="FFFFFF"/>
                </a:solidFill>
                <a:latin typeface="Times New Roman"/>
                <a:cs typeface="Times New Roman"/>
              </a:rPr>
              <a:t>Job</a:t>
            </a:r>
            <a:r>
              <a:rPr sz="1800" b="1" spc="-125" dirty="0">
                <a:solidFill>
                  <a:srgbClr val="FFFFFF"/>
                </a:solidFill>
                <a:latin typeface="Times New Roman"/>
                <a:cs typeface="Times New Roman"/>
              </a:rPr>
              <a:t> </a:t>
            </a:r>
            <a:r>
              <a:rPr sz="1800" b="1" spc="105" dirty="0">
                <a:solidFill>
                  <a:srgbClr val="FFFFFF"/>
                </a:solidFill>
                <a:latin typeface="Times New Roman"/>
                <a:cs typeface="Times New Roman"/>
              </a:rPr>
              <a:t>context</a:t>
            </a:r>
            <a:endParaRPr sz="1800">
              <a:latin typeface="Times New Roman"/>
              <a:cs typeface="Times New Roman"/>
            </a:endParaRPr>
          </a:p>
          <a:p>
            <a:pPr marL="326390" indent="-234950">
              <a:lnSpc>
                <a:spcPct val="100000"/>
              </a:lnSpc>
              <a:buFont typeface="Wingdings"/>
              <a:buChar char=""/>
              <a:tabLst>
                <a:tab pos="327025" algn="l"/>
              </a:tabLst>
            </a:pPr>
            <a:r>
              <a:rPr sz="1800" b="1" spc="90" dirty="0">
                <a:solidFill>
                  <a:srgbClr val="FFFFFF"/>
                </a:solidFill>
                <a:latin typeface="Times New Roman"/>
                <a:cs typeface="Times New Roman"/>
              </a:rPr>
              <a:t>Challenging</a:t>
            </a:r>
            <a:r>
              <a:rPr sz="1800" b="1" spc="-35" dirty="0">
                <a:solidFill>
                  <a:srgbClr val="FFFFFF"/>
                </a:solidFill>
                <a:latin typeface="Times New Roman"/>
                <a:cs typeface="Times New Roman"/>
              </a:rPr>
              <a:t> </a:t>
            </a:r>
            <a:r>
              <a:rPr sz="1800" b="1" spc="70" dirty="0">
                <a:solidFill>
                  <a:srgbClr val="FFFFFF"/>
                </a:solidFill>
                <a:latin typeface="Times New Roman"/>
                <a:cs typeface="Times New Roman"/>
              </a:rPr>
              <a:t>job</a:t>
            </a:r>
            <a:endParaRPr sz="1800">
              <a:latin typeface="Times New Roman"/>
              <a:cs typeface="Times New Roman"/>
            </a:endParaRPr>
          </a:p>
          <a:p>
            <a:pPr marL="326390" indent="-234950">
              <a:lnSpc>
                <a:spcPct val="100000"/>
              </a:lnSpc>
              <a:buFont typeface="Wingdings"/>
              <a:buChar char=""/>
              <a:tabLst>
                <a:tab pos="327025" algn="l"/>
              </a:tabLst>
            </a:pPr>
            <a:r>
              <a:rPr sz="1800" b="1" spc="105" dirty="0">
                <a:solidFill>
                  <a:srgbClr val="FFFFFF"/>
                </a:solidFill>
                <a:latin typeface="Times New Roman"/>
                <a:cs typeface="Times New Roman"/>
              </a:rPr>
              <a:t>Responsibilities</a:t>
            </a:r>
            <a:endParaRPr sz="1800">
              <a:latin typeface="Times New Roman"/>
              <a:cs typeface="Times New Roman"/>
            </a:endParaRPr>
          </a:p>
          <a:p>
            <a:pPr marL="326390" indent="-234950">
              <a:lnSpc>
                <a:spcPct val="100000"/>
              </a:lnSpc>
              <a:buFont typeface="Wingdings"/>
              <a:buChar char=""/>
              <a:tabLst>
                <a:tab pos="327025" algn="l"/>
              </a:tabLst>
            </a:pPr>
            <a:r>
              <a:rPr sz="1800" b="1" spc="50" dirty="0">
                <a:solidFill>
                  <a:srgbClr val="FFFFFF"/>
                </a:solidFill>
                <a:latin typeface="Times New Roman"/>
                <a:cs typeface="Times New Roman"/>
              </a:rPr>
              <a:t>Growth</a:t>
            </a:r>
            <a:r>
              <a:rPr sz="1800" b="1" spc="-65" dirty="0">
                <a:solidFill>
                  <a:srgbClr val="FFFFFF"/>
                </a:solidFill>
                <a:latin typeface="Times New Roman"/>
                <a:cs typeface="Times New Roman"/>
              </a:rPr>
              <a:t> </a:t>
            </a:r>
            <a:r>
              <a:rPr sz="1800" b="1" spc="100" dirty="0">
                <a:solidFill>
                  <a:srgbClr val="FFFFFF"/>
                </a:solidFill>
                <a:latin typeface="Times New Roman"/>
                <a:cs typeface="Times New Roman"/>
              </a:rPr>
              <a:t>prospects</a:t>
            </a:r>
            <a:endParaRPr sz="1800">
              <a:latin typeface="Times New Roman"/>
              <a:cs typeface="Times New Roman"/>
            </a:endParaRPr>
          </a:p>
          <a:p>
            <a:pPr marL="326390" indent="-234950">
              <a:lnSpc>
                <a:spcPct val="100000"/>
              </a:lnSpc>
              <a:buFont typeface="Wingdings"/>
              <a:buChar char=""/>
              <a:tabLst>
                <a:tab pos="327025" algn="l"/>
              </a:tabLst>
            </a:pPr>
            <a:r>
              <a:rPr sz="1800" b="1" spc="90" dirty="0">
                <a:solidFill>
                  <a:srgbClr val="FFFFFF"/>
                </a:solidFill>
                <a:latin typeface="Times New Roman"/>
                <a:cs typeface="Times New Roman"/>
              </a:rPr>
              <a:t>Supervision</a:t>
            </a:r>
            <a:endParaRPr sz="1800">
              <a:latin typeface="Times New Roman"/>
              <a:cs typeface="Times New Roman"/>
            </a:endParaRPr>
          </a:p>
          <a:p>
            <a:pPr marL="323850" indent="-231775">
              <a:lnSpc>
                <a:spcPct val="100000"/>
              </a:lnSpc>
              <a:buFont typeface="Wingdings"/>
              <a:buChar char=""/>
              <a:tabLst>
                <a:tab pos="323850" algn="l"/>
              </a:tabLst>
            </a:pPr>
            <a:r>
              <a:rPr sz="1800" b="1" spc="55" dirty="0">
                <a:solidFill>
                  <a:srgbClr val="FFFFFF"/>
                </a:solidFill>
                <a:latin typeface="Times New Roman"/>
                <a:cs typeface="Times New Roman"/>
              </a:rPr>
              <a:t>Working</a:t>
            </a:r>
            <a:r>
              <a:rPr sz="1800" b="1" spc="-60" dirty="0">
                <a:solidFill>
                  <a:srgbClr val="FFFFFF"/>
                </a:solidFill>
                <a:latin typeface="Times New Roman"/>
                <a:cs typeface="Times New Roman"/>
              </a:rPr>
              <a:t> </a:t>
            </a:r>
            <a:r>
              <a:rPr sz="1800" b="1" spc="120" dirty="0">
                <a:solidFill>
                  <a:srgbClr val="FFFFFF"/>
                </a:solidFill>
                <a:latin typeface="Times New Roman"/>
                <a:cs typeface="Times New Roman"/>
              </a:rPr>
              <a:t>conditions</a:t>
            </a:r>
            <a:endParaRPr sz="1800">
              <a:latin typeface="Times New Roman"/>
              <a:cs typeface="Times New Roman"/>
            </a:endParaRPr>
          </a:p>
          <a:p>
            <a:pPr marL="326390" indent="-234950">
              <a:lnSpc>
                <a:spcPct val="100000"/>
              </a:lnSpc>
              <a:buFont typeface="Wingdings"/>
              <a:buChar char=""/>
              <a:tabLst>
                <a:tab pos="327025" algn="l"/>
              </a:tabLst>
            </a:pPr>
            <a:r>
              <a:rPr sz="1800" b="1" spc="-5" dirty="0">
                <a:solidFill>
                  <a:srgbClr val="FFFFFF"/>
                </a:solidFill>
                <a:latin typeface="Times New Roman"/>
                <a:cs typeface="Times New Roman"/>
              </a:rPr>
              <a:t>Job </a:t>
            </a:r>
            <a:r>
              <a:rPr sz="1800" b="1" spc="85" dirty="0">
                <a:solidFill>
                  <a:srgbClr val="FFFFFF"/>
                </a:solidFill>
                <a:latin typeface="Times New Roman"/>
                <a:cs typeface="Times New Roman"/>
              </a:rPr>
              <a:t>sharing</a:t>
            </a:r>
            <a:r>
              <a:rPr sz="1800" b="1" spc="-150" dirty="0">
                <a:solidFill>
                  <a:srgbClr val="FFFFFF"/>
                </a:solidFill>
                <a:latin typeface="Times New Roman"/>
                <a:cs typeface="Times New Roman"/>
              </a:rPr>
              <a:t> </a:t>
            </a:r>
            <a:r>
              <a:rPr sz="1800" b="1" spc="90" dirty="0">
                <a:solidFill>
                  <a:srgbClr val="FFFFFF"/>
                </a:solidFill>
                <a:latin typeface="Times New Roman"/>
                <a:cs typeface="Times New Roman"/>
              </a:rPr>
              <a:t>etc.</a:t>
            </a:r>
            <a:endParaRPr sz="1800">
              <a:latin typeface="Times New Roman"/>
              <a:cs typeface="Times New Roman"/>
            </a:endParaRPr>
          </a:p>
        </p:txBody>
      </p:sp>
      <p:grpSp>
        <p:nvGrpSpPr>
          <p:cNvPr id="57" name="object 57"/>
          <p:cNvGrpSpPr/>
          <p:nvPr/>
        </p:nvGrpSpPr>
        <p:grpSpPr>
          <a:xfrm>
            <a:off x="867155" y="1517903"/>
            <a:ext cx="6332220" cy="3043555"/>
            <a:chOff x="867155" y="1517903"/>
            <a:chExt cx="6332220" cy="3043555"/>
          </a:xfrm>
        </p:grpSpPr>
        <p:sp>
          <p:nvSpPr>
            <p:cNvPr id="58" name="object 58"/>
            <p:cNvSpPr/>
            <p:nvPr/>
          </p:nvSpPr>
          <p:spPr>
            <a:xfrm>
              <a:off x="1874519" y="1517903"/>
              <a:ext cx="499871" cy="524256"/>
            </a:xfrm>
            <a:prstGeom prst="rect">
              <a:avLst/>
            </a:prstGeom>
            <a:blipFill>
              <a:blip r:embed="rId24" cstate="print"/>
              <a:stretch>
                <a:fillRect/>
              </a:stretch>
            </a:blipFill>
          </p:spPr>
          <p:txBody>
            <a:bodyPr wrap="square" lIns="0" tIns="0" rIns="0" bIns="0" rtlCol="0"/>
            <a:lstStyle/>
            <a:p>
              <a:endParaRPr/>
            </a:p>
          </p:txBody>
        </p:sp>
        <p:sp>
          <p:nvSpPr>
            <p:cNvPr id="59" name="object 59"/>
            <p:cNvSpPr/>
            <p:nvPr/>
          </p:nvSpPr>
          <p:spPr>
            <a:xfrm>
              <a:off x="1980438" y="1558289"/>
              <a:ext cx="288290" cy="360045"/>
            </a:xfrm>
            <a:custGeom>
              <a:avLst/>
              <a:gdLst/>
              <a:ahLst/>
              <a:cxnLst/>
              <a:rect l="l" t="t" r="r" b="b"/>
              <a:pathLst>
                <a:path w="288289" h="360044">
                  <a:moveTo>
                    <a:pt x="216026" y="0"/>
                  </a:moveTo>
                  <a:lnTo>
                    <a:pt x="72009" y="0"/>
                  </a:lnTo>
                  <a:lnTo>
                    <a:pt x="72009" y="215646"/>
                  </a:lnTo>
                  <a:lnTo>
                    <a:pt x="0" y="215646"/>
                  </a:lnTo>
                  <a:lnTo>
                    <a:pt x="144018" y="359663"/>
                  </a:lnTo>
                  <a:lnTo>
                    <a:pt x="288036" y="215646"/>
                  </a:lnTo>
                  <a:lnTo>
                    <a:pt x="216026" y="215646"/>
                  </a:lnTo>
                  <a:lnTo>
                    <a:pt x="216026" y="0"/>
                  </a:lnTo>
                  <a:close/>
                </a:path>
              </a:pathLst>
            </a:custGeom>
            <a:solidFill>
              <a:srgbClr val="0AD0D9"/>
            </a:solidFill>
          </p:spPr>
          <p:txBody>
            <a:bodyPr wrap="square" lIns="0" tIns="0" rIns="0" bIns="0" rtlCol="0"/>
            <a:lstStyle/>
            <a:p>
              <a:endParaRPr/>
            </a:p>
          </p:txBody>
        </p:sp>
        <p:sp>
          <p:nvSpPr>
            <p:cNvPr id="60" name="object 60"/>
            <p:cNvSpPr/>
            <p:nvPr/>
          </p:nvSpPr>
          <p:spPr>
            <a:xfrm>
              <a:off x="1980438" y="1558289"/>
              <a:ext cx="288290" cy="360045"/>
            </a:xfrm>
            <a:custGeom>
              <a:avLst/>
              <a:gdLst/>
              <a:ahLst/>
              <a:cxnLst/>
              <a:rect l="l" t="t" r="r" b="b"/>
              <a:pathLst>
                <a:path w="288289" h="360044">
                  <a:moveTo>
                    <a:pt x="0" y="215646"/>
                  </a:moveTo>
                  <a:lnTo>
                    <a:pt x="72009" y="215646"/>
                  </a:lnTo>
                  <a:lnTo>
                    <a:pt x="72009" y="0"/>
                  </a:lnTo>
                  <a:lnTo>
                    <a:pt x="216026" y="0"/>
                  </a:lnTo>
                  <a:lnTo>
                    <a:pt x="216026" y="215646"/>
                  </a:lnTo>
                  <a:lnTo>
                    <a:pt x="288036" y="215646"/>
                  </a:lnTo>
                  <a:lnTo>
                    <a:pt x="144018" y="359663"/>
                  </a:lnTo>
                  <a:lnTo>
                    <a:pt x="0" y="215646"/>
                  </a:lnTo>
                  <a:close/>
                </a:path>
              </a:pathLst>
            </a:custGeom>
            <a:ln w="38100">
              <a:solidFill>
                <a:srgbClr val="FFFFFF"/>
              </a:solidFill>
            </a:ln>
          </p:spPr>
          <p:txBody>
            <a:bodyPr wrap="square" lIns="0" tIns="0" rIns="0" bIns="0" rtlCol="0"/>
            <a:lstStyle/>
            <a:p>
              <a:endParaRPr/>
            </a:p>
          </p:txBody>
        </p:sp>
        <p:sp>
          <p:nvSpPr>
            <p:cNvPr id="61" name="object 61"/>
            <p:cNvSpPr/>
            <p:nvPr/>
          </p:nvSpPr>
          <p:spPr>
            <a:xfrm>
              <a:off x="6123432" y="1517903"/>
              <a:ext cx="499871" cy="524256"/>
            </a:xfrm>
            <a:prstGeom prst="rect">
              <a:avLst/>
            </a:prstGeom>
            <a:blipFill>
              <a:blip r:embed="rId24" cstate="print"/>
              <a:stretch>
                <a:fillRect/>
              </a:stretch>
            </a:blipFill>
          </p:spPr>
          <p:txBody>
            <a:bodyPr wrap="square" lIns="0" tIns="0" rIns="0" bIns="0" rtlCol="0"/>
            <a:lstStyle/>
            <a:p>
              <a:endParaRPr/>
            </a:p>
          </p:txBody>
        </p:sp>
        <p:sp>
          <p:nvSpPr>
            <p:cNvPr id="62" name="object 62"/>
            <p:cNvSpPr/>
            <p:nvPr/>
          </p:nvSpPr>
          <p:spPr>
            <a:xfrm>
              <a:off x="6229350" y="1558289"/>
              <a:ext cx="288290" cy="360045"/>
            </a:xfrm>
            <a:custGeom>
              <a:avLst/>
              <a:gdLst/>
              <a:ahLst/>
              <a:cxnLst/>
              <a:rect l="l" t="t" r="r" b="b"/>
              <a:pathLst>
                <a:path w="288290" h="360044">
                  <a:moveTo>
                    <a:pt x="216026" y="0"/>
                  </a:moveTo>
                  <a:lnTo>
                    <a:pt x="72009" y="0"/>
                  </a:lnTo>
                  <a:lnTo>
                    <a:pt x="72009" y="215646"/>
                  </a:lnTo>
                  <a:lnTo>
                    <a:pt x="0" y="215646"/>
                  </a:lnTo>
                  <a:lnTo>
                    <a:pt x="144017" y="359663"/>
                  </a:lnTo>
                  <a:lnTo>
                    <a:pt x="288035" y="215646"/>
                  </a:lnTo>
                  <a:lnTo>
                    <a:pt x="216026" y="215646"/>
                  </a:lnTo>
                  <a:lnTo>
                    <a:pt x="216026" y="0"/>
                  </a:lnTo>
                  <a:close/>
                </a:path>
              </a:pathLst>
            </a:custGeom>
            <a:solidFill>
              <a:srgbClr val="0AD0D9"/>
            </a:solidFill>
          </p:spPr>
          <p:txBody>
            <a:bodyPr wrap="square" lIns="0" tIns="0" rIns="0" bIns="0" rtlCol="0"/>
            <a:lstStyle/>
            <a:p>
              <a:endParaRPr/>
            </a:p>
          </p:txBody>
        </p:sp>
        <p:sp>
          <p:nvSpPr>
            <p:cNvPr id="63" name="object 63"/>
            <p:cNvSpPr/>
            <p:nvPr/>
          </p:nvSpPr>
          <p:spPr>
            <a:xfrm>
              <a:off x="6229350" y="1558289"/>
              <a:ext cx="288290" cy="360045"/>
            </a:xfrm>
            <a:custGeom>
              <a:avLst/>
              <a:gdLst/>
              <a:ahLst/>
              <a:cxnLst/>
              <a:rect l="l" t="t" r="r" b="b"/>
              <a:pathLst>
                <a:path w="288290" h="360044">
                  <a:moveTo>
                    <a:pt x="0" y="215646"/>
                  </a:moveTo>
                  <a:lnTo>
                    <a:pt x="72009" y="215646"/>
                  </a:lnTo>
                  <a:lnTo>
                    <a:pt x="72009" y="0"/>
                  </a:lnTo>
                  <a:lnTo>
                    <a:pt x="216026" y="0"/>
                  </a:lnTo>
                  <a:lnTo>
                    <a:pt x="216026" y="215646"/>
                  </a:lnTo>
                  <a:lnTo>
                    <a:pt x="288035" y="215646"/>
                  </a:lnTo>
                  <a:lnTo>
                    <a:pt x="144017" y="359663"/>
                  </a:lnTo>
                  <a:lnTo>
                    <a:pt x="0" y="215646"/>
                  </a:lnTo>
                  <a:close/>
                </a:path>
              </a:pathLst>
            </a:custGeom>
            <a:ln w="38100">
              <a:solidFill>
                <a:srgbClr val="FFFFFF"/>
              </a:solidFill>
            </a:ln>
          </p:spPr>
          <p:txBody>
            <a:bodyPr wrap="square" lIns="0" tIns="0" rIns="0" bIns="0" rtlCol="0"/>
            <a:lstStyle/>
            <a:p>
              <a:endParaRPr/>
            </a:p>
          </p:txBody>
        </p:sp>
        <p:sp>
          <p:nvSpPr>
            <p:cNvPr id="64" name="object 64"/>
            <p:cNvSpPr/>
            <p:nvPr/>
          </p:nvSpPr>
          <p:spPr>
            <a:xfrm>
              <a:off x="867155" y="2453639"/>
              <a:ext cx="571500" cy="669036"/>
            </a:xfrm>
            <a:prstGeom prst="rect">
              <a:avLst/>
            </a:prstGeom>
            <a:blipFill>
              <a:blip r:embed="rId25" cstate="print"/>
              <a:stretch>
                <a:fillRect/>
              </a:stretch>
            </a:blipFill>
          </p:spPr>
          <p:txBody>
            <a:bodyPr wrap="square" lIns="0" tIns="0" rIns="0" bIns="0" rtlCol="0"/>
            <a:lstStyle/>
            <a:p>
              <a:endParaRPr/>
            </a:p>
          </p:txBody>
        </p:sp>
        <p:sp>
          <p:nvSpPr>
            <p:cNvPr id="65" name="object 65"/>
            <p:cNvSpPr/>
            <p:nvPr/>
          </p:nvSpPr>
          <p:spPr>
            <a:xfrm>
              <a:off x="973073" y="2494025"/>
              <a:ext cx="360045" cy="504825"/>
            </a:xfrm>
            <a:custGeom>
              <a:avLst/>
              <a:gdLst/>
              <a:ahLst/>
              <a:cxnLst/>
              <a:rect l="l" t="t" r="r" b="b"/>
              <a:pathLst>
                <a:path w="360044" h="504825">
                  <a:moveTo>
                    <a:pt x="269747" y="0"/>
                  </a:moveTo>
                  <a:lnTo>
                    <a:pt x="89915" y="0"/>
                  </a:lnTo>
                  <a:lnTo>
                    <a:pt x="89915" y="324612"/>
                  </a:lnTo>
                  <a:lnTo>
                    <a:pt x="0" y="324612"/>
                  </a:lnTo>
                  <a:lnTo>
                    <a:pt x="179831" y="504444"/>
                  </a:lnTo>
                  <a:lnTo>
                    <a:pt x="359663" y="324612"/>
                  </a:lnTo>
                  <a:lnTo>
                    <a:pt x="269747" y="324612"/>
                  </a:lnTo>
                  <a:lnTo>
                    <a:pt x="269747" y="0"/>
                  </a:lnTo>
                  <a:close/>
                </a:path>
              </a:pathLst>
            </a:custGeom>
            <a:solidFill>
              <a:srgbClr val="0AD0D9"/>
            </a:solidFill>
          </p:spPr>
          <p:txBody>
            <a:bodyPr wrap="square" lIns="0" tIns="0" rIns="0" bIns="0" rtlCol="0"/>
            <a:lstStyle/>
            <a:p>
              <a:endParaRPr/>
            </a:p>
          </p:txBody>
        </p:sp>
        <p:sp>
          <p:nvSpPr>
            <p:cNvPr id="66" name="object 66"/>
            <p:cNvSpPr/>
            <p:nvPr/>
          </p:nvSpPr>
          <p:spPr>
            <a:xfrm>
              <a:off x="973073" y="2494025"/>
              <a:ext cx="360045" cy="504825"/>
            </a:xfrm>
            <a:custGeom>
              <a:avLst/>
              <a:gdLst/>
              <a:ahLst/>
              <a:cxnLst/>
              <a:rect l="l" t="t" r="r" b="b"/>
              <a:pathLst>
                <a:path w="360044" h="504825">
                  <a:moveTo>
                    <a:pt x="0" y="324612"/>
                  </a:moveTo>
                  <a:lnTo>
                    <a:pt x="89915" y="324612"/>
                  </a:lnTo>
                  <a:lnTo>
                    <a:pt x="89915" y="0"/>
                  </a:lnTo>
                  <a:lnTo>
                    <a:pt x="269747" y="0"/>
                  </a:lnTo>
                  <a:lnTo>
                    <a:pt x="269747" y="324612"/>
                  </a:lnTo>
                  <a:lnTo>
                    <a:pt x="359663" y="324612"/>
                  </a:lnTo>
                  <a:lnTo>
                    <a:pt x="179831" y="504444"/>
                  </a:lnTo>
                  <a:lnTo>
                    <a:pt x="0" y="324612"/>
                  </a:lnTo>
                  <a:close/>
                </a:path>
              </a:pathLst>
            </a:custGeom>
            <a:ln w="38100">
              <a:solidFill>
                <a:srgbClr val="FFFFFF"/>
              </a:solidFill>
            </a:ln>
          </p:spPr>
          <p:txBody>
            <a:bodyPr wrap="square" lIns="0" tIns="0" rIns="0" bIns="0" rtlCol="0"/>
            <a:lstStyle/>
            <a:p>
              <a:endParaRPr/>
            </a:p>
          </p:txBody>
        </p:sp>
        <p:sp>
          <p:nvSpPr>
            <p:cNvPr id="67" name="object 67"/>
            <p:cNvSpPr/>
            <p:nvPr/>
          </p:nvSpPr>
          <p:spPr>
            <a:xfrm>
              <a:off x="867155" y="3605783"/>
              <a:ext cx="571500" cy="667512"/>
            </a:xfrm>
            <a:prstGeom prst="rect">
              <a:avLst/>
            </a:prstGeom>
            <a:blipFill>
              <a:blip r:embed="rId26" cstate="print"/>
              <a:stretch>
                <a:fillRect/>
              </a:stretch>
            </a:blipFill>
          </p:spPr>
          <p:txBody>
            <a:bodyPr wrap="square" lIns="0" tIns="0" rIns="0" bIns="0" rtlCol="0"/>
            <a:lstStyle/>
            <a:p>
              <a:endParaRPr/>
            </a:p>
          </p:txBody>
        </p:sp>
        <p:sp>
          <p:nvSpPr>
            <p:cNvPr id="68" name="object 68"/>
            <p:cNvSpPr/>
            <p:nvPr/>
          </p:nvSpPr>
          <p:spPr>
            <a:xfrm>
              <a:off x="973073" y="3646169"/>
              <a:ext cx="360045" cy="502920"/>
            </a:xfrm>
            <a:custGeom>
              <a:avLst/>
              <a:gdLst/>
              <a:ahLst/>
              <a:cxnLst/>
              <a:rect l="l" t="t" r="r" b="b"/>
              <a:pathLst>
                <a:path w="360044" h="502920">
                  <a:moveTo>
                    <a:pt x="269747" y="0"/>
                  </a:moveTo>
                  <a:lnTo>
                    <a:pt x="89915" y="0"/>
                  </a:lnTo>
                  <a:lnTo>
                    <a:pt x="89915" y="323087"/>
                  </a:lnTo>
                  <a:lnTo>
                    <a:pt x="0" y="323087"/>
                  </a:lnTo>
                  <a:lnTo>
                    <a:pt x="179831" y="502919"/>
                  </a:lnTo>
                  <a:lnTo>
                    <a:pt x="359663" y="323087"/>
                  </a:lnTo>
                  <a:lnTo>
                    <a:pt x="269747" y="323087"/>
                  </a:lnTo>
                  <a:lnTo>
                    <a:pt x="269747" y="0"/>
                  </a:lnTo>
                  <a:close/>
                </a:path>
              </a:pathLst>
            </a:custGeom>
            <a:solidFill>
              <a:srgbClr val="0AD0D9"/>
            </a:solidFill>
          </p:spPr>
          <p:txBody>
            <a:bodyPr wrap="square" lIns="0" tIns="0" rIns="0" bIns="0" rtlCol="0"/>
            <a:lstStyle/>
            <a:p>
              <a:endParaRPr/>
            </a:p>
          </p:txBody>
        </p:sp>
        <p:sp>
          <p:nvSpPr>
            <p:cNvPr id="69" name="object 69"/>
            <p:cNvSpPr/>
            <p:nvPr/>
          </p:nvSpPr>
          <p:spPr>
            <a:xfrm>
              <a:off x="973073" y="3646169"/>
              <a:ext cx="360045" cy="502920"/>
            </a:xfrm>
            <a:custGeom>
              <a:avLst/>
              <a:gdLst/>
              <a:ahLst/>
              <a:cxnLst/>
              <a:rect l="l" t="t" r="r" b="b"/>
              <a:pathLst>
                <a:path w="360044" h="502920">
                  <a:moveTo>
                    <a:pt x="0" y="323087"/>
                  </a:moveTo>
                  <a:lnTo>
                    <a:pt x="89915" y="323087"/>
                  </a:lnTo>
                  <a:lnTo>
                    <a:pt x="89915" y="0"/>
                  </a:lnTo>
                  <a:lnTo>
                    <a:pt x="269747" y="0"/>
                  </a:lnTo>
                  <a:lnTo>
                    <a:pt x="269747" y="323087"/>
                  </a:lnTo>
                  <a:lnTo>
                    <a:pt x="359663" y="323087"/>
                  </a:lnTo>
                  <a:lnTo>
                    <a:pt x="179831" y="502919"/>
                  </a:lnTo>
                  <a:lnTo>
                    <a:pt x="0" y="323087"/>
                  </a:lnTo>
                  <a:close/>
                </a:path>
              </a:pathLst>
            </a:custGeom>
            <a:ln w="38100">
              <a:solidFill>
                <a:srgbClr val="FFFFFF"/>
              </a:solidFill>
            </a:ln>
          </p:spPr>
          <p:txBody>
            <a:bodyPr wrap="square" lIns="0" tIns="0" rIns="0" bIns="0" rtlCol="0"/>
            <a:lstStyle/>
            <a:p>
              <a:endParaRPr/>
            </a:p>
          </p:txBody>
        </p:sp>
        <p:sp>
          <p:nvSpPr>
            <p:cNvPr id="70" name="object 70"/>
            <p:cNvSpPr/>
            <p:nvPr/>
          </p:nvSpPr>
          <p:spPr>
            <a:xfrm>
              <a:off x="3890772" y="4108703"/>
              <a:ext cx="499872" cy="452628"/>
            </a:xfrm>
            <a:prstGeom prst="rect">
              <a:avLst/>
            </a:prstGeom>
            <a:blipFill>
              <a:blip r:embed="rId27" cstate="print"/>
              <a:stretch>
                <a:fillRect/>
              </a:stretch>
            </a:blipFill>
          </p:spPr>
          <p:txBody>
            <a:bodyPr wrap="square" lIns="0" tIns="0" rIns="0" bIns="0" rtlCol="0"/>
            <a:lstStyle/>
            <a:p>
              <a:endParaRPr/>
            </a:p>
          </p:txBody>
        </p:sp>
        <p:sp>
          <p:nvSpPr>
            <p:cNvPr id="71" name="object 71"/>
            <p:cNvSpPr/>
            <p:nvPr/>
          </p:nvSpPr>
          <p:spPr>
            <a:xfrm>
              <a:off x="3996689" y="4149089"/>
              <a:ext cx="288290" cy="288290"/>
            </a:xfrm>
            <a:custGeom>
              <a:avLst/>
              <a:gdLst/>
              <a:ahLst/>
              <a:cxnLst/>
              <a:rect l="l" t="t" r="r" b="b"/>
              <a:pathLst>
                <a:path w="288289" h="288289">
                  <a:moveTo>
                    <a:pt x="216026" y="0"/>
                  </a:moveTo>
                  <a:lnTo>
                    <a:pt x="72009" y="0"/>
                  </a:lnTo>
                  <a:lnTo>
                    <a:pt x="72009" y="144018"/>
                  </a:lnTo>
                  <a:lnTo>
                    <a:pt x="0" y="144018"/>
                  </a:lnTo>
                  <a:lnTo>
                    <a:pt x="144018" y="288036"/>
                  </a:lnTo>
                  <a:lnTo>
                    <a:pt x="288036" y="144018"/>
                  </a:lnTo>
                  <a:lnTo>
                    <a:pt x="216026" y="144018"/>
                  </a:lnTo>
                  <a:lnTo>
                    <a:pt x="216026" y="0"/>
                  </a:lnTo>
                  <a:close/>
                </a:path>
              </a:pathLst>
            </a:custGeom>
            <a:solidFill>
              <a:srgbClr val="0AD0D9"/>
            </a:solidFill>
          </p:spPr>
          <p:txBody>
            <a:bodyPr wrap="square" lIns="0" tIns="0" rIns="0" bIns="0" rtlCol="0"/>
            <a:lstStyle/>
            <a:p>
              <a:endParaRPr/>
            </a:p>
          </p:txBody>
        </p:sp>
        <p:sp>
          <p:nvSpPr>
            <p:cNvPr id="72" name="object 72"/>
            <p:cNvSpPr/>
            <p:nvPr/>
          </p:nvSpPr>
          <p:spPr>
            <a:xfrm>
              <a:off x="3996689" y="4149089"/>
              <a:ext cx="288290" cy="288290"/>
            </a:xfrm>
            <a:custGeom>
              <a:avLst/>
              <a:gdLst/>
              <a:ahLst/>
              <a:cxnLst/>
              <a:rect l="l" t="t" r="r" b="b"/>
              <a:pathLst>
                <a:path w="288289" h="288289">
                  <a:moveTo>
                    <a:pt x="0" y="144018"/>
                  </a:moveTo>
                  <a:lnTo>
                    <a:pt x="72009" y="144018"/>
                  </a:lnTo>
                  <a:lnTo>
                    <a:pt x="72009" y="0"/>
                  </a:lnTo>
                  <a:lnTo>
                    <a:pt x="216026" y="0"/>
                  </a:lnTo>
                  <a:lnTo>
                    <a:pt x="216026" y="144018"/>
                  </a:lnTo>
                  <a:lnTo>
                    <a:pt x="288036" y="144018"/>
                  </a:lnTo>
                  <a:lnTo>
                    <a:pt x="144018" y="288036"/>
                  </a:lnTo>
                  <a:lnTo>
                    <a:pt x="0" y="144018"/>
                  </a:lnTo>
                  <a:close/>
                </a:path>
              </a:pathLst>
            </a:custGeom>
            <a:ln w="38100">
              <a:solidFill>
                <a:srgbClr val="FFFFFF"/>
              </a:solidFill>
            </a:ln>
          </p:spPr>
          <p:txBody>
            <a:bodyPr wrap="square" lIns="0" tIns="0" rIns="0" bIns="0" rtlCol="0"/>
            <a:lstStyle/>
            <a:p>
              <a:endParaRPr/>
            </a:p>
          </p:txBody>
        </p:sp>
        <p:sp>
          <p:nvSpPr>
            <p:cNvPr id="73" name="object 73"/>
            <p:cNvSpPr/>
            <p:nvPr/>
          </p:nvSpPr>
          <p:spPr>
            <a:xfrm>
              <a:off x="6554723" y="2453639"/>
              <a:ext cx="644651" cy="1028700"/>
            </a:xfrm>
            <a:prstGeom prst="rect">
              <a:avLst/>
            </a:prstGeom>
            <a:blipFill>
              <a:blip r:embed="rId28" cstate="print"/>
              <a:stretch>
                <a:fillRect/>
              </a:stretch>
            </a:blipFill>
          </p:spPr>
          <p:txBody>
            <a:bodyPr wrap="square" lIns="0" tIns="0" rIns="0" bIns="0" rtlCol="0"/>
            <a:lstStyle/>
            <a:p>
              <a:endParaRPr/>
            </a:p>
          </p:txBody>
        </p:sp>
        <p:sp>
          <p:nvSpPr>
            <p:cNvPr id="74" name="object 74"/>
            <p:cNvSpPr/>
            <p:nvPr/>
          </p:nvSpPr>
          <p:spPr>
            <a:xfrm>
              <a:off x="6660641" y="2494025"/>
              <a:ext cx="433070" cy="864235"/>
            </a:xfrm>
            <a:custGeom>
              <a:avLst/>
              <a:gdLst/>
              <a:ahLst/>
              <a:cxnLst/>
              <a:rect l="l" t="t" r="r" b="b"/>
              <a:pathLst>
                <a:path w="433070" h="864235">
                  <a:moveTo>
                    <a:pt x="324611" y="0"/>
                  </a:moveTo>
                  <a:lnTo>
                    <a:pt x="108203" y="0"/>
                  </a:lnTo>
                  <a:lnTo>
                    <a:pt x="108203" y="647700"/>
                  </a:lnTo>
                  <a:lnTo>
                    <a:pt x="0" y="647700"/>
                  </a:lnTo>
                  <a:lnTo>
                    <a:pt x="216407" y="864108"/>
                  </a:lnTo>
                  <a:lnTo>
                    <a:pt x="432815" y="647700"/>
                  </a:lnTo>
                  <a:lnTo>
                    <a:pt x="324611" y="647700"/>
                  </a:lnTo>
                  <a:lnTo>
                    <a:pt x="324611" y="0"/>
                  </a:lnTo>
                  <a:close/>
                </a:path>
              </a:pathLst>
            </a:custGeom>
            <a:solidFill>
              <a:srgbClr val="0AD0D9"/>
            </a:solidFill>
          </p:spPr>
          <p:txBody>
            <a:bodyPr wrap="square" lIns="0" tIns="0" rIns="0" bIns="0" rtlCol="0"/>
            <a:lstStyle/>
            <a:p>
              <a:endParaRPr/>
            </a:p>
          </p:txBody>
        </p:sp>
        <p:sp>
          <p:nvSpPr>
            <p:cNvPr id="75" name="object 75"/>
            <p:cNvSpPr/>
            <p:nvPr/>
          </p:nvSpPr>
          <p:spPr>
            <a:xfrm>
              <a:off x="6660641" y="2494025"/>
              <a:ext cx="433070" cy="864235"/>
            </a:xfrm>
            <a:custGeom>
              <a:avLst/>
              <a:gdLst/>
              <a:ahLst/>
              <a:cxnLst/>
              <a:rect l="l" t="t" r="r" b="b"/>
              <a:pathLst>
                <a:path w="433070" h="864235">
                  <a:moveTo>
                    <a:pt x="0" y="647700"/>
                  </a:moveTo>
                  <a:lnTo>
                    <a:pt x="108203" y="647700"/>
                  </a:lnTo>
                  <a:lnTo>
                    <a:pt x="108203" y="0"/>
                  </a:lnTo>
                  <a:lnTo>
                    <a:pt x="324611" y="0"/>
                  </a:lnTo>
                  <a:lnTo>
                    <a:pt x="324611" y="647700"/>
                  </a:lnTo>
                  <a:lnTo>
                    <a:pt x="432815" y="647700"/>
                  </a:lnTo>
                  <a:lnTo>
                    <a:pt x="216407" y="864108"/>
                  </a:lnTo>
                  <a:lnTo>
                    <a:pt x="0" y="647700"/>
                  </a:lnTo>
                  <a:close/>
                </a:path>
              </a:pathLst>
            </a:custGeom>
            <a:ln w="38099">
              <a:solidFill>
                <a:srgbClr val="FFFFFF"/>
              </a:solidFill>
            </a:ln>
          </p:spPr>
          <p:txBody>
            <a:bodyPr wrap="square" lIns="0" tIns="0" rIns="0" bIns="0" rtlCol="0"/>
            <a:lstStyle/>
            <a:p>
              <a:endParaRPr/>
            </a:p>
          </p:txBody>
        </p:sp>
        <p:sp>
          <p:nvSpPr>
            <p:cNvPr id="76" name="object 76"/>
            <p:cNvSpPr/>
            <p:nvPr/>
          </p:nvSpPr>
          <p:spPr>
            <a:xfrm>
              <a:off x="3531107" y="2453639"/>
              <a:ext cx="571500" cy="595884"/>
            </a:xfrm>
            <a:prstGeom prst="rect">
              <a:avLst/>
            </a:prstGeom>
            <a:blipFill>
              <a:blip r:embed="rId29" cstate="print"/>
              <a:stretch>
                <a:fillRect/>
              </a:stretch>
            </a:blipFill>
          </p:spPr>
          <p:txBody>
            <a:bodyPr wrap="square" lIns="0" tIns="0" rIns="0" bIns="0" rtlCol="0"/>
            <a:lstStyle/>
            <a:p>
              <a:endParaRPr/>
            </a:p>
          </p:txBody>
        </p:sp>
        <p:sp>
          <p:nvSpPr>
            <p:cNvPr id="77" name="object 77"/>
            <p:cNvSpPr/>
            <p:nvPr/>
          </p:nvSpPr>
          <p:spPr>
            <a:xfrm>
              <a:off x="3637026" y="2494025"/>
              <a:ext cx="360045" cy="431800"/>
            </a:xfrm>
            <a:custGeom>
              <a:avLst/>
              <a:gdLst/>
              <a:ahLst/>
              <a:cxnLst/>
              <a:rect l="l" t="t" r="r" b="b"/>
              <a:pathLst>
                <a:path w="360045" h="431800">
                  <a:moveTo>
                    <a:pt x="269748" y="0"/>
                  </a:moveTo>
                  <a:lnTo>
                    <a:pt x="89915" y="0"/>
                  </a:lnTo>
                  <a:lnTo>
                    <a:pt x="89915" y="251460"/>
                  </a:lnTo>
                  <a:lnTo>
                    <a:pt x="0" y="251460"/>
                  </a:lnTo>
                  <a:lnTo>
                    <a:pt x="179832" y="431291"/>
                  </a:lnTo>
                  <a:lnTo>
                    <a:pt x="359663" y="251460"/>
                  </a:lnTo>
                  <a:lnTo>
                    <a:pt x="269748" y="251460"/>
                  </a:lnTo>
                  <a:lnTo>
                    <a:pt x="269748" y="0"/>
                  </a:lnTo>
                  <a:close/>
                </a:path>
              </a:pathLst>
            </a:custGeom>
            <a:solidFill>
              <a:srgbClr val="0AD0D9"/>
            </a:solidFill>
          </p:spPr>
          <p:txBody>
            <a:bodyPr wrap="square" lIns="0" tIns="0" rIns="0" bIns="0" rtlCol="0"/>
            <a:lstStyle/>
            <a:p>
              <a:endParaRPr/>
            </a:p>
          </p:txBody>
        </p:sp>
        <p:sp>
          <p:nvSpPr>
            <p:cNvPr id="78" name="object 78"/>
            <p:cNvSpPr/>
            <p:nvPr/>
          </p:nvSpPr>
          <p:spPr>
            <a:xfrm>
              <a:off x="3637026" y="2494025"/>
              <a:ext cx="360045" cy="431800"/>
            </a:xfrm>
            <a:custGeom>
              <a:avLst/>
              <a:gdLst/>
              <a:ahLst/>
              <a:cxnLst/>
              <a:rect l="l" t="t" r="r" b="b"/>
              <a:pathLst>
                <a:path w="360045" h="431800">
                  <a:moveTo>
                    <a:pt x="0" y="251460"/>
                  </a:moveTo>
                  <a:lnTo>
                    <a:pt x="89915" y="251460"/>
                  </a:lnTo>
                  <a:lnTo>
                    <a:pt x="89915" y="0"/>
                  </a:lnTo>
                  <a:lnTo>
                    <a:pt x="269748" y="0"/>
                  </a:lnTo>
                  <a:lnTo>
                    <a:pt x="269748" y="251460"/>
                  </a:lnTo>
                  <a:lnTo>
                    <a:pt x="359663" y="251460"/>
                  </a:lnTo>
                  <a:lnTo>
                    <a:pt x="179832" y="431291"/>
                  </a:lnTo>
                  <a:lnTo>
                    <a:pt x="0" y="251460"/>
                  </a:lnTo>
                  <a:close/>
                </a:path>
              </a:pathLst>
            </a:custGeom>
            <a:ln w="38100">
              <a:solidFill>
                <a:srgbClr val="FFFFFF"/>
              </a:solidFill>
            </a:ln>
          </p:spPr>
          <p:txBody>
            <a:bodyPr wrap="square" lIns="0" tIns="0" rIns="0" bIns="0" rtlCol="0"/>
            <a:lstStyle/>
            <a:p>
              <a:endParaRPr/>
            </a:p>
          </p:txBody>
        </p:sp>
        <p:sp>
          <p:nvSpPr>
            <p:cNvPr id="79" name="object 79"/>
            <p:cNvSpPr/>
            <p:nvPr/>
          </p:nvSpPr>
          <p:spPr>
            <a:xfrm>
              <a:off x="2019300" y="2453639"/>
              <a:ext cx="499872" cy="1819656"/>
            </a:xfrm>
            <a:prstGeom prst="rect">
              <a:avLst/>
            </a:prstGeom>
            <a:blipFill>
              <a:blip r:embed="rId30" cstate="print"/>
              <a:stretch>
                <a:fillRect/>
              </a:stretch>
            </a:blipFill>
          </p:spPr>
          <p:txBody>
            <a:bodyPr wrap="square" lIns="0" tIns="0" rIns="0" bIns="0" rtlCol="0"/>
            <a:lstStyle/>
            <a:p>
              <a:endParaRPr/>
            </a:p>
          </p:txBody>
        </p:sp>
        <p:sp>
          <p:nvSpPr>
            <p:cNvPr id="80" name="object 80"/>
            <p:cNvSpPr/>
            <p:nvPr/>
          </p:nvSpPr>
          <p:spPr>
            <a:xfrm>
              <a:off x="2125217" y="2494025"/>
              <a:ext cx="288290" cy="1655445"/>
            </a:xfrm>
            <a:custGeom>
              <a:avLst/>
              <a:gdLst/>
              <a:ahLst/>
              <a:cxnLst/>
              <a:rect l="l" t="t" r="r" b="b"/>
              <a:pathLst>
                <a:path w="288289" h="1655445">
                  <a:moveTo>
                    <a:pt x="216026" y="0"/>
                  </a:moveTo>
                  <a:lnTo>
                    <a:pt x="72008" y="0"/>
                  </a:lnTo>
                  <a:lnTo>
                    <a:pt x="72008" y="1511046"/>
                  </a:lnTo>
                  <a:lnTo>
                    <a:pt x="0" y="1511046"/>
                  </a:lnTo>
                  <a:lnTo>
                    <a:pt x="144018" y="1655064"/>
                  </a:lnTo>
                  <a:lnTo>
                    <a:pt x="288036" y="1511046"/>
                  </a:lnTo>
                  <a:lnTo>
                    <a:pt x="216026" y="1511046"/>
                  </a:lnTo>
                  <a:lnTo>
                    <a:pt x="216026" y="0"/>
                  </a:lnTo>
                  <a:close/>
                </a:path>
              </a:pathLst>
            </a:custGeom>
            <a:solidFill>
              <a:srgbClr val="0AD0D9"/>
            </a:solidFill>
          </p:spPr>
          <p:txBody>
            <a:bodyPr wrap="square" lIns="0" tIns="0" rIns="0" bIns="0" rtlCol="0"/>
            <a:lstStyle/>
            <a:p>
              <a:endParaRPr/>
            </a:p>
          </p:txBody>
        </p:sp>
        <p:sp>
          <p:nvSpPr>
            <p:cNvPr id="81" name="object 81"/>
            <p:cNvSpPr/>
            <p:nvPr/>
          </p:nvSpPr>
          <p:spPr>
            <a:xfrm>
              <a:off x="2125217" y="2494025"/>
              <a:ext cx="288290" cy="1655445"/>
            </a:xfrm>
            <a:custGeom>
              <a:avLst/>
              <a:gdLst/>
              <a:ahLst/>
              <a:cxnLst/>
              <a:rect l="l" t="t" r="r" b="b"/>
              <a:pathLst>
                <a:path w="288289" h="1655445">
                  <a:moveTo>
                    <a:pt x="0" y="1511046"/>
                  </a:moveTo>
                  <a:lnTo>
                    <a:pt x="72008" y="1511046"/>
                  </a:lnTo>
                  <a:lnTo>
                    <a:pt x="72008" y="0"/>
                  </a:lnTo>
                  <a:lnTo>
                    <a:pt x="216026" y="0"/>
                  </a:lnTo>
                  <a:lnTo>
                    <a:pt x="216026" y="1511046"/>
                  </a:lnTo>
                  <a:lnTo>
                    <a:pt x="288036" y="1511046"/>
                  </a:lnTo>
                  <a:lnTo>
                    <a:pt x="144018" y="1655064"/>
                  </a:lnTo>
                  <a:lnTo>
                    <a:pt x="0" y="1511046"/>
                  </a:lnTo>
                  <a:close/>
                </a:path>
              </a:pathLst>
            </a:custGeom>
            <a:ln w="38100">
              <a:solidFill>
                <a:srgbClr val="FFFFFF"/>
              </a:solidFill>
            </a:ln>
          </p:spPr>
          <p:txBody>
            <a:bodyPr wrap="square" lIns="0" tIns="0" rIns="0" bIns="0" rtlCol="0"/>
            <a:lstStyle/>
            <a:p>
              <a:endParaRPr/>
            </a:p>
          </p:txBody>
        </p:sp>
      </p:grpSp>
      <p:sp>
        <p:nvSpPr>
          <p:cNvPr id="82" name="object 82"/>
          <p:cNvSpPr txBox="1">
            <a:spLocks noGrp="1"/>
          </p:cNvSpPr>
          <p:nvPr>
            <p:ph type="title"/>
          </p:nvPr>
        </p:nvSpPr>
        <p:spPr>
          <a:xfrm>
            <a:off x="3075558" y="197358"/>
            <a:ext cx="2706370" cy="299720"/>
          </a:xfrm>
          <a:prstGeom prst="rect">
            <a:avLst/>
          </a:prstGeom>
        </p:spPr>
        <p:txBody>
          <a:bodyPr vert="horz" wrap="square" lIns="0" tIns="12700" rIns="0" bIns="0" rtlCol="0">
            <a:spAutoFit/>
          </a:bodyPr>
          <a:lstStyle/>
          <a:p>
            <a:pPr marL="12700">
              <a:lnSpc>
                <a:spcPct val="100000"/>
              </a:lnSpc>
              <a:spcBef>
                <a:spcPts val="100"/>
              </a:spcBef>
            </a:pPr>
            <a:r>
              <a:rPr sz="1800" b="1" u="heavy" spc="-55" dirty="0">
                <a:uFill>
                  <a:solidFill>
                    <a:srgbClr val="000000"/>
                  </a:solidFill>
                </a:uFill>
                <a:latin typeface="Arial"/>
                <a:cs typeface="Arial"/>
              </a:rPr>
              <a:t>COMPONENTS </a:t>
            </a:r>
            <a:r>
              <a:rPr sz="1800" b="1" u="heavy" spc="-80" dirty="0">
                <a:uFill>
                  <a:solidFill>
                    <a:srgbClr val="000000"/>
                  </a:solidFill>
                </a:uFill>
                <a:latin typeface="Arial"/>
                <a:cs typeface="Arial"/>
              </a:rPr>
              <a:t>OF</a:t>
            </a:r>
            <a:r>
              <a:rPr sz="1800" b="1" u="heavy" spc="-10" dirty="0">
                <a:uFill>
                  <a:solidFill>
                    <a:srgbClr val="000000"/>
                  </a:solidFill>
                </a:uFill>
                <a:latin typeface="Arial"/>
                <a:cs typeface="Arial"/>
              </a:rPr>
              <a:t> </a:t>
            </a:r>
            <a:r>
              <a:rPr sz="1800" b="1" u="heavy" spc="-60" dirty="0">
                <a:uFill>
                  <a:solidFill>
                    <a:srgbClr val="000000"/>
                  </a:solidFill>
                </a:uFill>
                <a:latin typeface="Arial"/>
                <a:cs typeface="Arial"/>
              </a:rPr>
              <a:t>WAGE</a:t>
            </a:r>
            <a:endParaRPr sz="18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949323" y="488137"/>
            <a:ext cx="5608955" cy="422909"/>
          </a:xfrm>
          <a:prstGeom prst="rect">
            <a:avLst/>
          </a:prstGeom>
        </p:spPr>
        <p:txBody>
          <a:bodyPr vert="horz" wrap="square" lIns="0" tIns="13335" rIns="0" bIns="0" rtlCol="0">
            <a:spAutoFit/>
          </a:bodyPr>
          <a:lstStyle/>
          <a:p>
            <a:pPr marL="12700">
              <a:lnSpc>
                <a:spcPct val="100000"/>
              </a:lnSpc>
              <a:spcBef>
                <a:spcPts val="105"/>
              </a:spcBef>
            </a:pPr>
            <a:r>
              <a:rPr sz="2600" b="1" spc="-45" dirty="0">
                <a:latin typeface="Times New Roman"/>
                <a:cs typeface="Times New Roman"/>
              </a:rPr>
              <a:t>INFLUENCING </a:t>
            </a:r>
            <a:r>
              <a:rPr sz="2600" b="1" spc="-114" dirty="0">
                <a:latin typeface="Times New Roman"/>
                <a:cs typeface="Times New Roman"/>
              </a:rPr>
              <a:t>FACTORS </a:t>
            </a:r>
            <a:r>
              <a:rPr sz="2600" b="1" spc="5" dirty="0">
                <a:latin typeface="Times New Roman"/>
                <a:cs typeface="Times New Roman"/>
              </a:rPr>
              <a:t>OF</a:t>
            </a:r>
            <a:r>
              <a:rPr sz="2600" b="1" spc="-75" dirty="0">
                <a:latin typeface="Times New Roman"/>
                <a:cs typeface="Times New Roman"/>
              </a:rPr>
              <a:t> </a:t>
            </a:r>
            <a:r>
              <a:rPr sz="2600" b="1" spc="-165" dirty="0">
                <a:latin typeface="Times New Roman"/>
                <a:cs typeface="Times New Roman"/>
              </a:rPr>
              <a:t>WAGES</a:t>
            </a:r>
            <a:endParaRPr sz="2600">
              <a:latin typeface="Times New Roman"/>
              <a:cs typeface="Times New Roman"/>
            </a:endParaRPr>
          </a:p>
        </p:txBody>
      </p:sp>
      <p:sp>
        <p:nvSpPr>
          <p:cNvPr id="9" name="object 9"/>
          <p:cNvSpPr txBox="1"/>
          <p:nvPr/>
        </p:nvSpPr>
        <p:spPr>
          <a:xfrm>
            <a:off x="3809746" y="1287017"/>
            <a:ext cx="805180" cy="299720"/>
          </a:xfrm>
          <a:prstGeom prst="rect">
            <a:avLst/>
          </a:prstGeom>
        </p:spPr>
        <p:txBody>
          <a:bodyPr vert="horz" wrap="square" lIns="0" tIns="12700" rIns="0" bIns="0" rtlCol="0">
            <a:spAutoFit/>
          </a:bodyPr>
          <a:lstStyle/>
          <a:p>
            <a:pPr marL="12700">
              <a:lnSpc>
                <a:spcPct val="100000"/>
              </a:lnSpc>
              <a:spcBef>
                <a:spcPts val="100"/>
              </a:spcBef>
            </a:pPr>
            <a:r>
              <a:rPr sz="1800" b="1" spc="-180" dirty="0">
                <a:latin typeface="Times New Roman"/>
                <a:cs typeface="Times New Roman"/>
              </a:rPr>
              <a:t>W</a:t>
            </a:r>
            <a:r>
              <a:rPr sz="1800" b="1" spc="-150" dirty="0">
                <a:latin typeface="Times New Roman"/>
                <a:cs typeface="Times New Roman"/>
              </a:rPr>
              <a:t>A</a:t>
            </a:r>
            <a:r>
              <a:rPr sz="1800" b="1" spc="-85" dirty="0">
                <a:latin typeface="Times New Roman"/>
                <a:cs typeface="Times New Roman"/>
              </a:rPr>
              <a:t>GES</a:t>
            </a:r>
            <a:endParaRPr sz="1800">
              <a:latin typeface="Times New Roman"/>
              <a:cs typeface="Times New Roman"/>
            </a:endParaRPr>
          </a:p>
        </p:txBody>
      </p:sp>
      <p:grpSp>
        <p:nvGrpSpPr>
          <p:cNvPr id="10" name="object 10"/>
          <p:cNvGrpSpPr/>
          <p:nvPr/>
        </p:nvGrpSpPr>
        <p:grpSpPr>
          <a:xfrm>
            <a:off x="1086611" y="1616963"/>
            <a:ext cx="6469380" cy="944880"/>
            <a:chOff x="1086611" y="1616963"/>
            <a:chExt cx="6469380" cy="944880"/>
          </a:xfrm>
        </p:grpSpPr>
        <p:sp>
          <p:nvSpPr>
            <p:cNvPr id="11" name="object 11"/>
            <p:cNvSpPr/>
            <p:nvPr/>
          </p:nvSpPr>
          <p:spPr>
            <a:xfrm>
              <a:off x="3983735" y="1616963"/>
              <a:ext cx="458724" cy="640079"/>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4127519" y="1639061"/>
              <a:ext cx="171450" cy="351155"/>
            </a:xfrm>
            <a:custGeom>
              <a:avLst/>
              <a:gdLst/>
              <a:ahLst/>
              <a:cxnLst/>
              <a:rect l="l" t="t" r="r" b="b"/>
              <a:pathLst>
                <a:path w="171450" h="351155">
                  <a:moveTo>
                    <a:pt x="23760" y="180292"/>
                  </a:moveTo>
                  <a:lnTo>
                    <a:pt x="14993" y="180292"/>
                  </a:lnTo>
                  <a:lnTo>
                    <a:pt x="9251" y="182245"/>
                  </a:lnTo>
                  <a:lnTo>
                    <a:pt x="3643" y="187295"/>
                  </a:lnTo>
                  <a:lnTo>
                    <a:pt x="488" y="193881"/>
                  </a:lnTo>
                  <a:lnTo>
                    <a:pt x="0" y="201158"/>
                  </a:lnTo>
                  <a:lnTo>
                    <a:pt x="2393" y="208279"/>
                  </a:lnTo>
                  <a:lnTo>
                    <a:pt x="85578" y="350774"/>
                  </a:lnTo>
                  <a:lnTo>
                    <a:pt x="107597" y="313054"/>
                  </a:lnTo>
                  <a:lnTo>
                    <a:pt x="66528" y="313054"/>
                  </a:lnTo>
                  <a:lnTo>
                    <a:pt x="66528" y="242442"/>
                  </a:lnTo>
                  <a:lnTo>
                    <a:pt x="35413" y="189102"/>
                  </a:lnTo>
                  <a:lnTo>
                    <a:pt x="30360" y="183477"/>
                  </a:lnTo>
                  <a:lnTo>
                    <a:pt x="23760" y="180292"/>
                  </a:lnTo>
                  <a:close/>
                </a:path>
                <a:path w="171450" h="351155">
                  <a:moveTo>
                    <a:pt x="66528" y="242442"/>
                  </a:moveTo>
                  <a:lnTo>
                    <a:pt x="66528" y="313054"/>
                  </a:lnTo>
                  <a:lnTo>
                    <a:pt x="104628" y="313054"/>
                  </a:lnTo>
                  <a:lnTo>
                    <a:pt x="104628" y="303402"/>
                  </a:lnTo>
                  <a:lnTo>
                    <a:pt x="69068" y="303402"/>
                  </a:lnTo>
                  <a:lnTo>
                    <a:pt x="85578" y="275100"/>
                  </a:lnTo>
                  <a:lnTo>
                    <a:pt x="66528" y="242442"/>
                  </a:lnTo>
                  <a:close/>
                </a:path>
                <a:path w="171450" h="351155">
                  <a:moveTo>
                    <a:pt x="154709" y="179798"/>
                  </a:moveTo>
                  <a:lnTo>
                    <a:pt x="147395" y="180292"/>
                  </a:lnTo>
                  <a:lnTo>
                    <a:pt x="140795" y="183477"/>
                  </a:lnTo>
                  <a:lnTo>
                    <a:pt x="135743" y="189102"/>
                  </a:lnTo>
                  <a:lnTo>
                    <a:pt x="104628" y="242442"/>
                  </a:lnTo>
                  <a:lnTo>
                    <a:pt x="104628" y="313054"/>
                  </a:lnTo>
                  <a:lnTo>
                    <a:pt x="107597" y="313054"/>
                  </a:lnTo>
                  <a:lnTo>
                    <a:pt x="168763" y="208279"/>
                  </a:lnTo>
                  <a:lnTo>
                    <a:pt x="171156" y="201158"/>
                  </a:lnTo>
                  <a:lnTo>
                    <a:pt x="170668" y="193881"/>
                  </a:lnTo>
                  <a:lnTo>
                    <a:pt x="167512" y="187295"/>
                  </a:lnTo>
                  <a:lnTo>
                    <a:pt x="161905" y="182245"/>
                  </a:lnTo>
                  <a:lnTo>
                    <a:pt x="154709" y="179798"/>
                  </a:lnTo>
                  <a:close/>
                </a:path>
                <a:path w="171450" h="351155">
                  <a:moveTo>
                    <a:pt x="85578" y="275100"/>
                  </a:moveTo>
                  <a:lnTo>
                    <a:pt x="69068" y="303402"/>
                  </a:lnTo>
                  <a:lnTo>
                    <a:pt x="102088" y="303402"/>
                  </a:lnTo>
                  <a:lnTo>
                    <a:pt x="85578" y="275100"/>
                  </a:lnTo>
                  <a:close/>
                </a:path>
                <a:path w="171450" h="351155">
                  <a:moveTo>
                    <a:pt x="104628" y="242442"/>
                  </a:moveTo>
                  <a:lnTo>
                    <a:pt x="85578" y="275100"/>
                  </a:lnTo>
                  <a:lnTo>
                    <a:pt x="102088" y="303402"/>
                  </a:lnTo>
                  <a:lnTo>
                    <a:pt x="104628" y="303402"/>
                  </a:lnTo>
                  <a:lnTo>
                    <a:pt x="104628" y="242442"/>
                  </a:lnTo>
                  <a:close/>
                </a:path>
                <a:path w="171450" h="351155">
                  <a:moveTo>
                    <a:pt x="104628" y="0"/>
                  </a:moveTo>
                  <a:lnTo>
                    <a:pt x="66528" y="0"/>
                  </a:lnTo>
                  <a:lnTo>
                    <a:pt x="66528" y="242442"/>
                  </a:lnTo>
                  <a:lnTo>
                    <a:pt x="85578" y="275100"/>
                  </a:lnTo>
                  <a:lnTo>
                    <a:pt x="104628" y="242442"/>
                  </a:lnTo>
                  <a:lnTo>
                    <a:pt x="104628" y="0"/>
                  </a:lnTo>
                  <a:close/>
                </a:path>
                <a:path w="171450" h="351155">
                  <a:moveTo>
                    <a:pt x="16446" y="179798"/>
                  </a:moveTo>
                  <a:lnTo>
                    <a:pt x="23760" y="180292"/>
                  </a:lnTo>
                  <a:lnTo>
                    <a:pt x="14993" y="180292"/>
                  </a:lnTo>
                  <a:lnTo>
                    <a:pt x="16446" y="179798"/>
                  </a:lnTo>
                  <a:close/>
                </a:path>
              </a:pathLst>
            </a:custGeom>
            <a:solidFill>
              <a:srgbClr val="0FCF9B"/>
            </a:solidFill>
          </p:spPr>
          <p:txBody>
            <a:bodyPr wrap="square" lIns="0" tIns="0" rIns="0" bIns="0" rtlCol="0"/>
            <a:lstStyle/>
            <a:p>
              <a:endParaRPr/>
            </a:p>
          </p:txBody>
        </p:sp>
        <p:sp>
          <p:nvSpPr>
            <p:cNvPr id="13" name="object 13"/>
            <p:cNvSpPr/>
            <p:nvPr/>
          </p:nvSpPr>
          <p:spPr>
            <a:xfrm>
              <a:off x="1188719" y="1955291"/>
              <a:ext cx="3084576" cy="144779"/>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1261109" y="1989581"/>
              <a:ext cx="2952750" cy="0"/>
            </a:xfrm>
            <a:custGeom>
              <a:avLst/>
              <a:gdLst/>
              <a:ahLst/>
              <a:cxnLst/>
              <a:rect l="l" t="t" r="r" b="b"/>
              <a:pathLst>
                <a:path w="2952750">
                  <a:moveTo>
                    <a:pt x="2952368" y="0"/>
                  </a:moveTo>
                  <a:lnTo>
                    <a:pt x="0" y="0"/>
                  </a:lnTo>
                </a:path>
              </a:pathLst>
            </a:custGeom>
            <a:ln w="25908">
              <a:solidFill>
                <a:srgbClr val="0FCF9B"/>
              </a:solidFill>
            </a:ln>
          </p:spPr>
          <p:txBody>
            <a:bodyPr wrap="square" lIns="0" tIns="0" rIns="0" bIns="0" rtlCol="0"/>
            <a:lstStyle/>
            <a:p>
              <a:endParaRPr/>
            </a:p>
          </p:txBody>
        </p:sp>
        <p:sp>
          <p:nvSpPr>
            <p:cNvPr id="15" name="object 15"/>
            <p:cNvSpPr/>
            <p:nvPr/>
          </p:nvSpPr>
          <p:spPr>
            <a:xfrm>
              <a:off x="1086611" y="1967484"/>
              <a:ext cx="348996" cy="594360"/>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1200975" y="1989581"/>
              <a:ext cx="120650" cy="360045"/>
            </a:xfrm>
            <a:custGeom>
              <a:avLst/>
              <a:gdLst/>
              <a:ahLst/>
              <a:cxnLst/>
              <a:rect l="l" t="t" r="r" b="b"/>
              <a:pathLst>
                <a:path w="120650" h="360044">
                  <a:moveTo>
                    <a:pt x="14452" y="241934"/>
                  </a:moveTo>
                  <a:lnTo>
                    <a:pt x="2082" y="249046"/>
                  </a:lnTo>
                  <a:lnTo>
                    <a:pt x="0" y="257047"/>
                  </a:lnTo>
                  <a:lnTo>
                    <a:pt x="3606" y="263143"/>
                  </a:lnTo>
                  <a:lnTo>
                    <a:pt x="60134" y="360044"/>
                  </a:lnTo>
                  <a:lnTo>
                    <a:pt x="75096" y="334390"/>
                  </a:lnTo>
                  <a:lnTo>
                    <a:pt x="47180" y="334390"/>
                  </a:lnTo>
                  <a:lnTo>
                    <a:pt x="47180" y="286536"/>
                  </a:lnTo>
                  <a:lnTo>
                    <a:pt x="25984" y="250189"/>
                  </a:lnTo>
                  <a:lnTo>
                    <a:pt x="22377" y="243966"/>
                  </a:lnTo>
                  <a:lnTo>
                    <a:pt x="14452" y="241934"/>
                  </a:lnTo>
                  <a:close/>
                </a:path>
                <a:path w="120650" h="360044">
                  <a:moveTo>
                    <a:pt x="47180" y="286536"/>
                  </a:moveTo>
                  <a:lnTo>
                    <a:pt x="47180" y="334390"/>
                  </a:lnTo>
                  <a:lnTo>
                    <a:pt x="73088" y="334390"/>
                  </a:lnTo>
                  <a:lnTo>
                    <a:pt x="73088" y="327913"/>
                  </a:lnTo>
                  <a:lnTo>
                    <a:pt x="48945" y="327913"/>
                  </a:lnTo>
                  <a:lnTo>
                    <a:pt x="60131" y="308744"/>
                  </a:lnTo>
                  <a:lnTo>
                    <a:pt x="47180" y="286536"/>
                  </a:lnTo>
                  <a:close/>
                </a:path>
                <a:path w="120650" h="360044">
                  <a:moveTo>
                    <a:pt x="105854" y="241934"/>
                  </a:moveTo>
                  <a:lnTo>
                    <a:pt x="97853" y="243966"/>
                  </a:lnTo>
                  <a:lnTo>
                    <a:pt x="94297" y="250189"/>
                  </a:lnTo>
                  <a:lnTo>
                    <a:pt x="73089" y="286536"/>
                  </a:lnTo>
                  <a:lnTo>
                    <a:pt x="73088" y="334390"/>
                  </a:lnTo>
                  <a:lnTo>
                    <a:pt x="75096" y="334390"/>
                  </a:lnTo>
                  <a:lnTo>
                    <a:pt x="120205" y="257047"/>
                  </a:lnTo>
                  <a:lnTo>
                    <a:pt x="118173" y="249046"/>
                  </a:lnTo>
                  <a:lnTo>
                    <a:pt x="111950" y="245490"/>
                  </a:lnTo>
                  <a:lnTo>
                    <a:pt x="105854" y="241934"/>
                  </a:lnTo>
                  <a:close/>
                </a:path>
                <a:path w="120650" h="360044">
                  <a:moveTo>
                    <a:pt x="60131" y="308744"/>
                  </a:moveTo>
                  <a:lnTo>
                    <a:pt x="48945" y="327913"/>
                  </a:lnTo>
                  <a:lnTo>
                    <a:pt x="71310" y="327913"/>
                  </a:lnTo>
                  <a:lnTo>
                    <a:pt x="60131" y="308744"/>
                  </a:lnTo>
                  <a:close/>
                </a:path>
                <a:path w="120650" h="360044">
                  <a:moveTo>
                    <a:pt x="73088" y="286538"/>
                  </a:moveTo>
                  <a:lnTo>
                    <a:pt x="60131" y="308744"/>
                  </a:lnTo>
                  <a:lnTo>
                    <a:pt x="71310" y="327913"/>
                  </a:lnTo>
                  <a:lnTo>
                    <a:pt x="73088" y="327913"/>
                  </a:lnTo>
                  <a:lnTo>
                    <a:pt x="73088" y="286538"/>
                  </a:lnTo>
                  <a:close/>
                </a:path>
                <a:path w="120650" h="360044">
                  <a:moveTo>
                    <a:pt x="73088" y="0"/>
                  </a:moveTo>
                  <a:lnTo>
                    <a:pt x="47180" y="0"/>
                  </a:lnTo>
                  <a:lnTo>
                    <a:pt x="47181" y="286538"/>
                  </a:lnTo>
                  <a:lnTo>
                    <a:pt x="60131" y="308744"/>
                  </a:lnTo>
                  <a:lnTo>
                    <a:pt x="73088" y="286538"/>
                  </a:lnTo>
                  <a:lnTo>
                    <a:pt x="73088" y="0"/>
                  </a:lnTo>
                  <a:close/>
                </a:path>
              </a:pathLst>
            </a:custGeom>
            <a:solidFill>
              <a:srgbClr val="0FCF9B"/>
            </a:solidFill>
          </p:spPr>
          <p:txBody>
            <a:bodyPr wrap="square" lIns="0" tIns="0" rIns="0" bIns="0" rtlCol="0"/>
            <a:lstStyle/>
            <a:p>
              <a:endParaRPr/>
            </a:p>
          </p:txBody>
        </p:sp>
        <p:sp>
          <p:nvSpPr>
            <p:cNvPr id="17" name="object 17"/>
            <p:cNvSpPr/>
            <p:nvPr/>
          </p:nvSpPr>
          <p:spPr>
            <a:xfrm>
              <a:off x="4152900" y="1955291"/>
              <a:ext cx="3300984" cy="144779"/>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4213097" y="1989581"/>
              <a:ext cx="3168650" cy="0"/>
            </a:xfrm>
            <a:custGeom>
              <a:avLst/>
              <a:gdLst/>
              <a:ahLst/>
              <a:cxnLst/>
              <a:rect l="l" t="t" r="r" b="b"/>
              <a:pathLst>
                <a:path w="3168650">
                  <a:moveTo>
                    <a:pt x="0" y="0"/>
                  </a:moveTo>
                  <a:lnTo>
                    <a:pt x="3168396" y="0"/>
                  </a:lnTo>
                </a:path>
              </a:pathLst>
            </a:custGeom>
            <a:ln w="25908">
              <a:solidFill>
                <a:srgbClr val="0FCF9B"/>
              </a:solidFill>
            </a:ln>
          </p:spPr>
          <p:txBody>
            <a:bodyPr wrap="square" lIns="0" tIns="0" rIns="0" bIns="0" rtlCol="0"/>
            <a:lstStyle/>
            <a:p>
              <a:endParaRPr/>
            </a:p>
          </p:txBody>
        </p:sp>
        <p:sp>
          <p:nvSpPr>
            <p:cNvPr id="19" name="object 19"/>
            <p:cNvSpPr/>
            <p:nvPr/>
          </p:nvSpPr>
          <p:spPr>
            <a:xfrm>
              <a:off x="7206996" y="1967484"/>
              <a:ext cx="348996" cy="594360"/>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7321422" y="1989581"/>
              <a:ext cx="120650" cy="360045"/>
            </a:xfrm>
            <a:custGeom>
              <a:avLst/>
              <a:gdLst/>
              <a:ahLst/>
              <a:cxnLst/>
              <a:rect l="l" t="t" r="r" b="b"/>
              <a:pathLst>
                <a:path w="120650" h="360044">
                  <a:moveTo>
                    <a:pt x="14350" y="241934"/>
                  </a:moveTo>
                  <a:lnTo>
                    <a:pt x="8254" y="245490"/>
                  </a:lnTo>
                  <a:lnTo>
                    <a:pt x="2031" y="249046"/>
                  </a:lnTo>
                  <a:lnTo>
                    <a:pt x="0" y="257047"/>
                  </a:lnTo>
                  <a:lnTo>
                    <a:pt x="60071" y="360044"/>
                  </a:lnTo>
                  <a:lnTo>
                    <a:pt x="75033" y="334390"/>
                  </a:lnTo>
                  <a:lnTo>
                    <a:pt x="47117" y="334390"/>
                  </a:lnTo>
                  <a:lnTo>
                    <a:pt x="47117" y="286548"/>
                  </a:lnTo>
                  <a:lnTo>
                    <a:pt x="25907" y="250189"/>
                  </a:lnTo>
                  <a:lnTo>
                    <a:pt x="22351" y="243966"/>
                  </a:lnTo>
                  <a:lnTo>
                    <a:pt x="14350" y="241934"/>
                  </a:lnTo>
                  <a:close/>
                </a:path>
                <a:path w="120650" h="360044">
                  <a:moveTo>
                    <a:pt x="47117" y="286548"/>
                  </a:moveTo>
                  <a:lnTo>
                    <a:pt x="47117" y="334390"/>
                  </a:lnTo>
                  <a:lnTo>
                    <a:pt x="73025" y="334390"/>
                  </a:lnTo>
                  <a:lnTo>
                    <a:pt x="73025" y="327913"/>
                  </a:lnTo>
                  <a:lnTo>
                    <a:pt x="48895" y="327913"/>
                  </a:lnTo>
                  <a:lnTo>
                    <a:pt x="60071" y="308755"/>
                  </a:lnTo>
                  <a:lnTo>
                    <a:pt x="47117" y="286548"/>
                  </a:lnTo>
                  <a:close/>
                </a:path>
                <a:path w="120650" h="360044">
                  <a:moveTo>
                    <a:pt x="105791" y="241934"/>
                  </a:moveTo>
                  <a:lnTo>
                    <a:pt x="97790" y="243966"/>
                  </a:lnTo>
                  <a:lnTo>
                    <a:pt x="94233" y="250189"/>
                  </a:lnTo>
                  <a:lnTo>
                    <a:pt x="73025" y="286548"/>
                  </a:lnTo>
                  <a:lnTo>
                    <a:pt x="73025" y="334390"/>
                  </a:lnTo>
                  <a:lnTo>
                    <a:pt x="75033" y="334390"/>
                  </a:lnTo>
                  <a:lnTo>
                    <a:pt x="120142" y="257047"/>
                  </a:lnTo>
                  <a:lnTo>
                    <a:pt x="118109" y="249046"/>
                  </a:lnTo>
                  <a:lnTo>
                    <a:pt x="111886" y="245490"/>
                  </a:lnTo>
                  <a:lnTo>
                    <a:pt x="105791" y="241934"/>
                  </a:lnTo>
                  <a:close/>
                </a:path>
                <a:path w="120650" h="360044">
                  <a:moveTo>
                    <a:pt x="60071" y="308755"/>
                  </a:moveTo>
                  <a:lnTo>
                    <a:pt x="48895" y="327913"/>
                  </a:lnTo>
                  <a:lnTo>
                    <a:pt x="71247" y="327913"/>
                  </a:lnTo>
                  <a:lnTo>
                    <a:pt x="60071" y="308755"/>
                  </a:lnTo>
                  <a:close/>
                </a:path>
                <a:path w="120650" h="360044">
                  <a:moveTo>
                    <a:pt x="73025" y="286548"/>
                  </a:moveTo>
                  <a:lnTo>
                    <a:pt x="60071" y="308755"/>
                  </a:lnTo>
                  <a:lnTo>
                    <a:pt x="71247" y="327913"/>
                  </a:lnTo>
                  <a:lnTo>
                    <a:pt x="73025" y="327913"/>
                  </a:lnTo>
                  <a:lnTo>
                    <a:pt x="73025" y="286548"/>
                  </a:lnTo>
                  <a:close/>
                </a:path>
                <a:path w="120650" h="360044">
                  <a:moveTo>
                    <a:pt x="73025" y="0"/>
                  </a:moveTo>
                  <a:lnTo>
                    <a:pt x="47117" y="0"/>
                  </a:lnTo>
                  <a:lnTo>
                    <a:pt x="47117" y="286548"/>
                  </a:lnTo>
                  <a:lnTo>
                    <a:pt x="60071" y="308755"/>
                  </a:lnTo>
                  <a:lnTo>
                    <a:pt x="73024" y="286548"/>
                  </a:lnTo>
                  <a:lnTo>
                    <a:pt x="73025" y="0"/>
                  </a:lnTo>
                  <a:close/>
                </a:path>
              </a:pathLst>
            </a:custGeom>
            <a:solidFill>
              <a:srgbClr val="0FCF9B"/>
            </a:solidFill>
          </p:spPr>
          <p:txBody>
            <a:bodyPr wrap="square" lIns="0" tIns="0" rIns="0" bIns="0" rtlCol="0"/>
            <a:lstStyle/>
            <a:p>
              <a:endParaRPr/>
            </a:p>
          </p:txBody>
        </p:sp>
      </p:grpSp>
      <p:sp>
        <p:nvSpPr>
          <p:cNvPr id="21" name="object 21"/>
          <p:cNvSpPr txBox="1"/>
          <p:nvPr/>
        </p:nvSpPr>
        <p:spPr>
          <a:xfrm>
            <a:off x="618540" y="2367153"/>
            <a:ext cx="1216660" cy="299720"/>
          </a:xfrm>
          <a:prstGeom prst="rect">
            <a:avLst/>
          </a:prstGeom>
        </p:spPr>
        <p:txBody>
          <a:bodyPr vert="horz" wrap="square" lIns="0" tIns="12700" rIns="0" bIns="0" rtlCol="0">
            <a:spAutoFit/>
          </a:bodyPr>
          <a:lstStyle/>
          <a:p>
            <a:pPr marL="12700">
              <a:lnSpc>
                <a:spcPct val="100000"/>
              </a:lnSpc>
              <a:spcBef>
                <a:spcPts val="100"/>
              </a:spcBef>
            </a:pPr>
            <a:r>
              <a:rPr sz="1800" b="1" spc="-85" dirty="0">
                <a:latin typeface="Times New Roman"/>
                <a:cs typeface="Times New Roman"/>
              </a:rPr>
              <a:t>EXTERNAL</a:t>
            </a:r>
            <a:endParaRPr sz="1800">
              <a:latin typeface="Times New Roman"/>
              <a:cs typeface="Times New Roman"/>
            </a:endParaRPr>
          </a:p>
        </p:txBody>
      </p:sp>
      <p:sp>
        <p:nvSpPr>
          <p:cNvPr id="22" name="object 22"/>
          <p:cNvSpPr txBox="1"/>
          <p:nvPr/>
        </p:nvSpPr>
        <p:spPr>
          <a:xfrm>
            <a:off x="6812026" y="2367153"/>
            <a:ext cx="1184910" cy="299720"/>
          </a:xfrm>
          <a:prstGeom prst="rect">
            <a:avLst/>
          </a:prstGeom>
        </p:spPr>
        <p:txBody>
          <a:bodyPr vert="horz" wrap="square" lIns="0" tIns="12700" rIns="0" bIns="0" rtlCol="0">
            <a:spAutoFit/>
          </a:bodyPr>
          <a:lstStyle/>
          <a:p>
            <a:pPr marL="12700">
              <a:lnSpc>
                <a:spcPct val="100000"/>
              </a:lnSpc>
              <a:spcBef>
                <a:spcPts val="100"/>
              </a:spcBef>
            </a:pPr>
            <a:r>
              <a:rPr sz="1800" b="1" spc="-35" dirty="0">
                <a:latin typeface="Times New Roman"/>
                <a:cs typeface="Times New Roman"/>
              </a:rPr>
              <a:t>INT</a:t>
            </a:r>
            <a:r>
              <a:rPr sz="1800" b="1" spc="-45" dirty="0">
                <a:latin typeface="Times New Roman"/>
                <a:cs typeface="Times New Roman"/>
              </a:rPr>
              <a:t>E</a:t>
            </a:r>
            <a:r>
              <a:rPr sz="1800" b="1" spc="-30" dirty="0">
                <a:latin typeface="Times New Roman"/>
                <a:cs typeface="Times New Roman"/>
              </a:rPr>
              <a:t>RN</a:t>
            </a:r>
            <a:r>
              <a:rPr sz="1800" b="1" spc="-35" dirty="0">
                <a:latin typeface="Times New Roman"/>
                <a:cs typeface="Times New Roman"/>
              </a:rPr>
              <a:t>A</a:t>
            </a:r>
            <a:r>
              <a:rPr sz="1800" b="1" spc="-165" dirty="0">
                <a:latin typeface="Times New Roman"/>
                <a:cs typeface="Times New Roman"/>
              </a:rPr>
              <a:t>L</a:t>
            </a:r>
            <a:endParaRPr sz="1800">
              <a:latin typeface="Times New Roman"/>
              <a:cs typeface="Times New Roman"/>
            </a:endParaRPr>
          </a:p>
        </p:txBody>
      </p:sp>
      <p:grpSp>
        <p:nvGrpSpPr>
          <p:cNvPr id="23" name="object 23"/>
          <p:cNvGrpSpPr/>
          <p:nvPr/>
        </p:nvGrpSpPr>
        <p:grpSpPr>
          <a:xfrm>
            <a:off x="1086611" y="2688335"/>
            <a:ext cx="349250" cy="523240"/>
            <a:chOff x="1086611" y="2688335"/>
            <a:chExt cx="349250" cy="523240"/>
          </a:xfrm>
        </p:grpSpPr>
        <p:sp>
          <p:nvSpPr>
            <p:cNvPr id="24" name="object 24"/>
            <p:cNvSpPr/>
            <p:nvPr/>
          </p:nvSpPr>
          <p:spPr>
            <a:xfrm>
              <a:off x="1086611" y="2688335"/>
              <a:ext cx="348996" cy="522732"/>
            </a:xfrm>
            <a:prstGeom prst="rect">
              <a:avLst/>
            </a:prstGeom>
            <a:blipFill>
              <a:blip r:embed="rId11" cstate="print"/>
              <a:stretch>
                <a:fillRect/>
              </a:stretch>
            </a:blipFill>
          </p:spPr>
          <p:txBody>
            <a:bodyPr wrap="square" lIns="0" tIns="0" rIns="0" bIns="0" rtlCol="0"/>
            <a:lstStyle/>
            <a:p>
              <a:endParaRPr/>
            </a:p>
          </p:txBody>
        </p:sp>
        <p:sp>
          <p:nvSpPr>
            <p:cNvPr id="25" name="object 25"/>
            <p:cNvSpPr/>
            <p:nvPr/>
          </p:nvSpPr>
          <p:spPr>
            <a:xfrm>
              <a:off x="1200975" y="2710433"/>
              <a:ext cx="120650" cy="288290"/>
            </a:xfrm>
            <a:custGeom>
              <a:avLst/>
              <a:gdLst/>
              <a:ahLst/>
              <a:cxnLst/>
              <a:rect l="l" t="t" r="r" b="b"/>
              <a:pathLst>
                <a:path w="120650" h="288289">
                  <a:moveTo>
                    <a:pt x="14452" y="169925"/>
                  </a:moveTo>
                  <a:lnTo>
                    <a:pt x="2082" y="177037"/>
                  </a:lnTo>
                  <a:lnTo>
                    <a:pt x="0" y="185038"/>
                  </a:lnTo>
                  <a:lnTo>
                    <a:pt x="3606" y="191135"/>
                  </a:lnTo>
                  <a:lnTo>
                    <a:pt x="60134" y="288036"/>
                  </a:lnTo>
                  <a:lnTo>
                    <a:pt x="75096" y="262381"/>
                  </a:lnTo>
                  <a:lnTo>
                    <a:pt x="47180" y="262381"/>
                  </a:lnTo>
                  <a:lnTo>
                    <a:pt x="47180" y="214527"/>
                  </a:lnTo>
                  <a:lnTo>
                    <a:pt x="25984" y="178180"/>
                  </a:lnTo>
                  <a:lnTo>
                    <a:pt x="22377" y="171957"/>
                  </a:lnTo>
                  <a:lnTo>
                    <a:pt x="14452" y="169925"/>
                  </a:lnTo>
                  <a:close/>
                </a:path>
                <a:path w="120650" h="288289">
                  <a:moveTo>
                    <a:pt x="47180" y="214527"/>
                  </a:moveTo>
                  <a:lnTo>
                    <a:pt x="47180" y="262381"/>
                  </a:lnTo>
                  <a:lnTo>
                    <a:pt x="73088" y="262381"/>
                  </a:lnTo>
                  <a:lnTo>
                    <a:pt x="73088" y="255904"/>
                  </a:lnTo>
                  <a:lnTo>
                    <a:pt x="48945" y="255904"/>
                  </a:lnTo>
                  <a:lnTo>
                    <a:pt x="60131" y="236735"/>
                  </a:lnTo>
                  <a:lnTo>
                    <a:pt x="47180" y="214527"/>
                  </a:lnTo>
                  <a:close/>
                </a:path>
                <a:path w="120650" h="288289">
                  <a:moveTo>
                    <a:pt x="105854" y="169925"/>
                  </a:moveTo>
                  <a:lnTo>
                    <a:pt x="97853" y="171957"/>
                  </a:lnTo>
                  <a:lnTo>
                    <a:pt x="94297" y="178180"/>
                  </a:lnTo>
                  <a:lnTo>
                    <a:pt x="73089" y="214527"/>
                  </a:lnTo>
                  <a:lnTo>
                    <a:pt x="73088" y="262381"/>
                  </a:lnTo>
                  <a:lnTo>
                    <a:pt x="75096" y="262381"/>
                  </a:lnTo>
                  <a:lnTo>
                    <a:pt x="120205" y="185038"/>
                  </a:lnTo>
                  <a:lnTo>
                    <a:pt x="118173" y="177037"/>
                  </a:lnTo>
                  <a:lnTo>
                    <a:pt x="111950" y="173481"/>
                  </a:lnTo>
                  <a:lnTo>
                    <a:pt x="105854" y="169925"/>
                  </a:lnTo>
                  <a:close/>
                </a:path>
                <a:path w="120650" h="288289">
                  <a:moveTo>
                    <a:pt x="60131" y="236735"/>
                  </a:moveTo>
                  <a:lnTo>
                    <a:pt x="48945" y="255904"/>
                  </a:lnTo>
                  <a:lnTo>
                    <a:pt x="71310" y="255904"/>
                  </a:lnTo>
                  <a:lnTo>
                    <a:pt x="60131" y="236735"/>
                  </a:lnTo>
                  <a:close/>
                </a:path>
                <a:path w="120650" h="288289">
                  <a:moveTo>
                    <a:pt x="73088" y="214529"/>
                  </a:moveTo>
                  <a:lnTo>
                    <a:pt x="60131" y="236735"/>
                  </a:lnTo>
                  <a:lnTo>
                    <a:pt x="71310" y="255904"/>
                  </a:lnTo>
                  <a:lnTo>
                    <a:pt x="73088" y="255904"/>
                  </a:lnTo>
                  <a:lnTo>
                    <a:pt x="73088" y="214529"/>
                  </a:lnTo>
                  <a:close/>
                </a:path>
                <a:path w="120650" h="288289">
                  <a:moveTo>
                    <a:pt x="73088" y="0"/>
                  </a:moveTo>
                  <a:lnTo>
                    <a:pt x="47180" y="0"/>
                  </a:lnTo>
                  <a:lnTo>
                    <a:pt x="47181" y="214529"/>
                  </a:lnTo>
                  <a:lnTo>
                    <a:pt x="60131" y="236735"/>
                  </a:lnTo>
                  <a:lnTo>
                    <a:pt x="73088" y="214529"/>
                  </a:lnTo>
                  <a:lnTo>
                    <a:pt x="73088" y="0"/>
                  </a:lnTo>
                  <a:close/>
                </a:path>
              </a:pathLst>
            </a:custGeom>
            <a:solidFill>
              <a:srgbClr val="0FCF9B"/>
            </a:solidFill>
          </p:spPr>
          <p:txBody>
            <a:bodyPr wrap="square" lIns="0" tIns="0" rIns="0" bIns="0" rtlCol="0"/>
            <a:lstStyle/>
            <a:p>
              <a:endParaRPr/>
            </a:p>
          </p:txBody>
        </p:sp>
      </p:grpSp>
      <p:grpSp>
        <p:nvGrpSpPr>
          <p:cNvPr id="26" name="object 26"/>
          <p:cNvGrpSpPr/>
          <p:nvPr/>
        </p:nvGrpSpPr>
        <p:grpSpPr>
          <a:xfrm>
            <a:off x="7206995" y="2688335"/>
            <a:ext cx="349250" cy="523240"/>
            <a:chOff x="7206995" y="2688335"/>
            <a:chExt cx="349250" cy="523240"/>
          </a:xfrm>
        </p:grpSpPr>
        <p:sp>
          <p:nvSpPr>
            <p:cNvPr id="27" name="object 27"/>
            <p:cNvSpPr/>
            <p:nvPr/>
          </p:nvSpPr>
          <p:spPr>
            <a:xfrm>
              <a:off x="7206995" y="2688335"/>
              <a:ext cx="348996" cy="522732"/>
            </a:xfrm>
            <a:prstGeom prst="rect">
              <a:avLst/>
            </a:prstGeom>
            <a:blipFill>
              <a:blip r:embed="rId11" cstate="print"/>
              <a:stretch>
                <a:fillRect/>
              </a:stretch>
            </a:blipFill>
          </p:spPr>
          <p:txBody>
            <a:bodyPr wrap="square" lIns="0" tIns="0" rIns="0" bIns="0" rtlCol="0"/>
            <a:lstStyle/>
            <a:p>
              <a:endParaRPr/>
            </a:p>
          </p:txBody>
        </p:sp>
        <p:sp>
          <p:nvSpPr>
            <p:cNvPr id="28" name="object 28"/>
            <p:cNvSpPr/>
            <p:nvPr/>
          </p:nvSpPr>
          <p:spPr>
            <a:xfrm>
              <a:off x="7321422" y="2710433"/>
              <a:ext cx="120650" cy="288290"/>
            </a:xfrm>
            <a:custGeom>
              <a:avLst/>
              <a:gdLst/>
              <a:ahLst/>
              <a:cxnLst/>
              <a:rect l="l" t="t" r="r" b="b"/>
              <a:pathLst>
                <a:path w="120650" h="288289">
                  <a:moveTo>
                    <a:pt x="14350" y="169925"/>
                  </a:moveTo>
                  <a:lnTo>
                    <a:pt x="8254" y="173481"/>
                  </a:lnTo>
                  <a:lnTo>
                    <a:pt x="2031" y="177037"/>
                  </a:lnTo>
                  <a:lnTo>
                    <a:pt x="0" y="185038"/>
                  </a:lnTo>
                  <a:lnTo>
                    <a:pt x="60071" y="288036"/>
                  </a:lnTo>
                  <a:lnTo>
                    <a:pt x="75033" y="262381"/>
                  </a:lnTo>
                  <a:lnTo>
                    <a:pt x="47117" y="262381"/>
                  </a:lnTo>
                  <a:lnTo>
                    <a:pt x="47117" y="214539"/>
                  </a:lnTo>
                  <a:lnTo>
                    <a:pt x="25907" y="178180"/>
                  </a:lnTo>
                  <a:lnTo>
                    <a:pt x="22351" y="171957"/>
                  </a:lnTo>
                  <a:lnTo>
                    <a:pt x="14350" y="169925"/>
                  </a:lnTo>
                  <a:close/>
                </a:path>
                <a:path w="120650" h="288289">
                  <a:moveTo>
                    <a:pt x="47117" y="214539"/>
                  </a:moveTo>
                  <a:lnTo>
                    <a:pt x="47117" y="262381"/>
                  </a:lnTo>
                  <a:lnTo>
                    <a:pt x="73025" y="262381"/>
                  </a:lnTo>
                  <a:lnTo>
                    <a:pt x="73025" y="255904"/>
                  </a:lnTo>
                  <a:lnTo>
                    <a:pt x="48895" y="255904"/>
                  </a:lnTo>
                  <a:lnTo>
                    <a:pt x="60071" y="236746"/>
                  </a:lnTo>
                  <a:lnTo>
                    <a:pt x="47117" y="214539"/>
                  </a:lnTo>
                  <a:close/>
                </a:path>
                <a:path w="120650" h="288289">
                  <a:moveTo>
                    <a:pt x="105791" y="169925"/>
                  </a:moveTo>
                  <a:lnTo>
                    <a:pt x="97790" y="171957"/>
                  </a:lnTo>
                  <a:lnTo>
                    <a:pt x="94233" y="178180"/>
                  </a:lnTo>
                  <a:lnTo>
                    <a:pt x="73025" y="214539"/>
                  </a:lnTo>
                  <a:lnTo>
                    <a:pt x="73025" y="262381"/>
                  </a:lnTo>
                  <a:lnTo>
                    <a:pt x="75033" y="262381"/>
                  </a:lnTo>
                  <a:lnTo>
                    <a:pt x="120142" y="185038"/>
                  </a:lnTo>
                  <a:lnTo>
                    <a:pt x="118109" y="177037"/>
                  </a:lnTo>
                  <a:lnTo>
                    <a:pt x="111886" y="173481"/>
                  </a:lnTo>
                  <a:lnTo>
                    <a:pt x="105791" y="169925"/>
                  </a:lnTo>
                  <a:close/>
                </a:path>
                <a:path w="120650" h="288289">
                  <a:moveTo>
                    <a:pt x="60071" y="236746"/>
                  </a:moveTo>
                  <a:lnTo>
                    <a:pt x="48895" y="255904"/>
                  </a:lnTo>
                  <a:lnTo>
                    <a:pt x="71247" y="255904"/>
                  </a:lnTo>
                  <a:lnTo>
                    <a:pt x="60071" y="236746"/>
                  </a:lnTo>
                  <a:close/>
                </a:path>
                <a:path w="120650" h="288289">
                  <a:moveTo>
                    <a:pt x="73025" y="214539"/>
                  </a:moveTo>
                  <a:lnTo>
                    <a:pt x="60071" y="236746"/>
                  </a:lnTo>
                  <a:lnTo>
                    <a:pt x="71247" y="255904"/>
                  </a:lnTo>
                  <a:lnTo>
                    <a:pt x="73025" y="255904"/>
                  </a:lnTo>
                  <a:lnTo>
                    <a:pt x="73025" y="214539"/>
                  </a:lnTo>
                  <a:close/>
                </a:path>
                <a:path w="120650" h="288289">
                  <a:moveTo>
                    <a:pt x="73025" y="0"/>
                  </a:moveTo>
                  <a:lnTo>
                    <a:pt x="47117" y="0"/>
                  </a:lnTo>
                  <a:lnTo>
                    <a:pt x="47117" y="214539"/>
                  </a:lnTo>
                  <a:lnTo>
                    <a:pt x="60071" y="236746"/>
                  </a:lnTo>
                  <a:lnTo>
                    <a:pt x="73024" y="214539"/>
                  </a:lnTo>
                  <a:lnTo>
                    <a:pt x="73025" y="0"/>
                  </a:lnTo>
                  <a:close/>
                </a:path>
              </a:pathLst>
            </a:custGeom>
            <a:solidFill>
              <a:srgbClr val="0FCF9B"/>
            </a:solidFill>
          </p:spPr>
          <p:txBody>
            <a:bodyPr wrap="square" lIns="0" tIns="0" rIns="0" bIns="0" rtlCol="0"/>
            <a:lstStyle/>
            <a:p>
              <a:endParaRPr/>
            </a:p>
          </p:txBody>
        </p:sp>
      </p:grpSp>
      <p:sp>
        <p:nvSpPr>
          <p:cNvPr id="29" name="object 29"/>
          <p:cNvSpPr txBox="1"/>
          <p:nvPr/>
        </p:nvSpPr>
        <p:spPr>
          <a:xfrm>
            <a:off x="618540" y="3087370"/>
            <a:ext cx="1707514" cy="299720"/>
          </a:xfrm>
          <a:prstGeom prst="rect">
            <a:avLst/>
          </a:prstGeom>
        </p:spPr>
        <p:txBody>
          <a:bodyPr vert="horz" wrap="square" lIns="0" tIns="12700" rIns="0" bIns="0" rtlCol="0">
            <a:spAutoFit/>
          </a:bodyPr>
          <a:lstStyle/>
          <a:p>
            <a:pPr marL="93345" indent="-81280">
              <a:lnSpc>
                <a:spcPct val="100000"/>
              </a:lnSpc>
              <a:spcBef>
                <a:spcPts val="100"/>
              </a:spcBef>
              <a:buSzPct val="94444"/>
              <a:buFont typeface="Arial"/>
              <a:buChar char="•"/>
              <a:tabLst>
                <a:tab pos="93980" algn="l"/>
              </a:tabLst>
            </a:pPr>
            <a:r>
              <a:rPr sz="1800" b="1" spc="50" dirty="0">
                <a:latin typeface="Times New Roman"/>
                <a:cs typeface="Times New Roman"/>
              </a:rPr>
              <a:t>Labour</a:t>
            </a:r>
            <a:r>
              <a:rPr sz="1800" b="1" spc="-135" dirty="0">
                <a:latin typeface="Times New Roman"/>
                <a:cs typeface="Times New Roman"/>
              </a:rPr>
              <a:t> </a:t>
            </a:r>
            <a:r>
              <a:rPr sz="1800" b="1" spc="50" dirty="0">
                <a:latin typeface="Times New Roman"/>
                <a:cs typeface="Times New Roman"/>
              </a:rPr>
              <a:t>Market</a:t>
            </a:r>
            <a:endParaRPr sz="1800">
              <a:latin typeface="Times New Roman"/>
              <a:cs typeface="Times New Roman"/>
            </a:endParaRPr>
          </a:p>
        </p:txBody>
      </p:sp>
      <p:sp>
        <p:nvSpPr>
          <p:cNvPr id="30" name="object 30"/>
          <p:cNvSpPr txBox="1"/>
          <p:nvPr/>
        </p:nvSpPr>
        <p:spPr>
          <a:xfrm>
            <a:off x="618540" y="3636009"/>
            <a:ext cx="1576705" cy="299720"/>
          </a:xfrm>
          <a:prstGeom prst="rect">
            <a:avLst/>
          </a:prstGeom>
        </p:spPr>
        <p:txBody>
          <a:bodyPr vert="horz" wrap="square" lIns="0" tIns="12700" rIns="0" bIns="0" rtlCol="0">
            <a:spAutoFit/>
          </a:bodyPr>
          <a:lstStyle/>
          <a:p>
            <a:pPr marL="93345" indent="-81280">
              <a:lnSpc>
                <a:spcPct val="100000"/>
              </a:lnSpc>
              <a:spcBef>
                <a:spcPts val="100"/>
              </a:spcBef>
              <a:buSzPct val="94444"/>
              <a:buFont typeface="Arial"/>
              <a:buChar char="•"/>
              <a:tabLst>
                <a:tab pos="93980" algn="l"/>
              </a:tabLst>
            </a:pPr>
            <a:r>
              <a:rPr sz="1800" b="1" spc="65" dirty="0">
                <a:latin typeface="Times New Roman"/>
                <a:cs typeface="Times New Roman"/>
              </a:rPr>
              <a:t>Cost </a:t>
            </a:r>
            <a:r>
              <a:rPr sz="1800" b="1" spc="105" dirty="0">
                <a:latin typeface="Times New Roman"/>
                <a:cs typeface="Times New Roman"/>
              </a:rPr>
              <a:t>of</a:t>
            </a:r>
            <a:r>
              <a:rPr sz="1800" b="1" spc="-225" dirty="0">
                <a:latin typeface="Times New Roman"/>
                <a:cs typeface="Times New Roman"/>
              </a:rPr>
              <a:t> </a:t>
            </a:r>
            <a:r>
              <a:rPr sz="1800" b="1" spc="45" dirty="0">
                <a:latin typeface="Times New Roman"/>
                <a:cs typeface="Times New Roman"/>
              </a:rPr>
              <a:t>Living</a:t>
            </a:r>
            <a:endParaRPr sz="1800">
              <a:latin typeface="Times New Roman"/>
              <a:cs typeface="Times New Roman"/>
            </a:endParaRPr>
          </a:p>
        </p:txBody>
      </p:sp>
      <p:sp>
        <p:nvSpPr>
          <p:cNvPr id="31" name="object 31"/>
          <p:cNvSpPr txBox="1"/>
          <p:nvPr/>
        </p:nvSpPr>
        <p:spPr>
          <a:xfrm>
            <a:off x="618540" y="4185030"/>
            <a:ext cx="1710055" cy="299720"/>
          </a:xfrm>
          <a:prstGeom prst="rect">
            <a:avLst/>
          </a:prstGeom>
        </p:spPr>
        <p:txBody>
          <a:bodyPr vert="horz" wrap="square" lIns="0" tIns="12700" rIns="0" bIns="0" rtlCol="0">
            <a:spAutoFit/>
          </a:bodyPr>
          <a:lstStyle/>
          <a:p>
            <a:pPr marL="93345" indent="-81280">
              <a:lnSpc>
                <a:spcPct val="100000"/>
              </a:lnSpc>
              <a:spcBef>
                <a:spcPts val="100"/>
              </a:spcBef>
              <a:buSzPct val="94444"/>
              <a:buFont typeface="Arial"/>
              <a:buChar char="•"/>
              <a:tabLst>
                <a:tab pos="93980" algn="l"/>
              </a:tabLst>
            </a:pPr>
            <a:r>
              <a:rPr sz="1800" b="1" spc="50" dirty="0">
                <a:latin typeface="Times New Roman"/>
                <a:cs typeface="Times New Roman"/>
              </a:rPr>
              <a:t>Labour</a:t>
            </a:r>
            <a:r>
              <a:rPr sz="1800" b="1" spc="-135" dirty="0">
                <a:latin typeface="Times New Roman"/>
                <a:cs typeface="Times New Roman"/>
              </a:rPr>
              <a:t> </a:t>
            </a:r>
            <a:r>
              <a:rPr sz="1800" b="1" spc="120" dirty="0">
                <a:latin typeface="Times New Roman"/>
                <a:cs typeface="Times New Roman"/>
              </a:rPr>
              <a:t>Unions</a:t>
            </a:r>
            <a:endParaRPr sz="1800">
              <a:latin typeface="Times New Roman"/>
              <a:cs typeface="Times New Roman"/>
            </a:endParaRPr>
          </a:p>
        </p:txBody>
      </p:sp>
      <p:sp>
        <p:nvSpPr>
          <p:cNvPr id="32" name="object 32"/>
          <p:cNvSpPr txBox="1"/>
          <p:nvPr/>
        </p:nvSpPr>
        <p:spPr>
          <a:xfrm>
            <a:off x="618540" y="4733670"/>
            <a:ext cx="2046605" cy="1397635"/>
          </a:xfrm>
          <a:prstGeom prst="rect">
            <a:avLst/>
          </a:prstGeom>
        </p:spPr>
        <p:txBody>
          <a:bodyPr vert="horz" wrap="square" lIns="0" tIns="12700" rIns="0" bIns="0" rtlCol="0">
            <a:spAutoFit/>
          </a:bodyPr>
          <a:lstStyle/>
          <a:p>
            <a:pPr marL="93345" indent="-81280">
              <a:lnSpc>
                <a:spcPct val="100000"/>
              </a:lnSpc>
              <a:spcBef>
                <a:spcPts val="100"/>
              </a:spcBef>
              <a:buSzPct val="94444"/>
              <a:buFont typeface="Arial"/>
              <a:buChar char="•"/>
              <a:tabLst>
                <a:tab pos="93980" algn="l"/>
              </a:tabLst>
            </a:pPr>
            <a:r>
              <a:rPr sz="1800" b="1" spc="50" dirty="0">
                <a:latin typeface="Times New Roman"/>
                <a:cs typeface="Times New Roman"/>
              </a:rPr>
              <a:t>Govt.</a:t>
            </a:r>
            <a:r>
              <a:rPr sz="1800" b="1" spc="-70" dirty="0">
                <a:latin typeface="Times New Roman"/>
                <a:cs typeface="Times New Roman"/>
              </a:rPr>
              <a:t> </a:t>
            </a:r>
            <a:r>
              <a:rPr sz="1800" b="1" spc="90" dirty="0">
                <a:latin typeface="Times New Roman"/>
                <a:cs typeface="Times New Roman"/>
              </a:rPr>
              <a:t>Legislations</a:t>
            </a:r>
            <a:endParaRPr sz="1800">
              <a:latin typeface="Times New Roman"/>
              <a:cs typeface="Times New Roman"/>
            </a:endParaRPr>
          </a:p>
          <a:p>
            <a:pPr>
              <a:lnSpc>
                <a:spcPct val="100000"/>
              </a:lnSpc>
              <a:spcBef>
                <a:spcPts val="30"/>
              </a:spcBef>
              <a:buFont typeface="Arial"/>
              <a:buChar char="•"/>
            </a:pPr>
            <a:endParaRPr sz="1850">
              <a:latin typeface="Times New Roman"/>
              <a:cs typeface="Times New Roman"/>
            </a:endParaRPr>
          </a:p>
          <a:p>
            <a:pPr marL="93345" indent="-81280">
              <a:lnSpc>
                <a:spcPct val="100000"/>
              </a:lnSpc>
              <a:buSzPct val="94444"/>
              <a:buFont typeface="Arial"/>
              <a:buChar char="•"/>
              <a:tabLst>
                <a:tab pos="93980" algn="l"/>
              </a:tabLst>
            </a:pPr>
            <a:r>
              <a:rPr sz="1800" b="1" spc="80" dirty="0">
                <a:latin typeface="Times New Roman"/>
                <a:cs typeface="Times New Roman"/>
              </a:rPr>
              <a:t>Society</a:t>
            </a:r>
            <a:endParaRPr sz="1800">
              <a:latin typeface="Times New Roman"/>
              <a:cs typeface="Times New Roman"/>
            </a:endParaRPr>
          </a:p>
          <a:p>
            <a:pPr>
              <a:lnSpc>
                <a:spcPct val="100000"/>
              </a:lnSpc>
              <a:spcBef>
                <a:spcPts val="35"/>
              </a:spcBef>
              <a:buFont typeface="Arial"/>
              <a:buChar char="•"/>
            </a:pPr>
            <a:endParaRPr sz="1850">
              <a:latin typeface="Times New Roman"/>
              <a:cs typeface="Times New Roman"/>
            </a:endParaRPr>
          </a:p>
          <a:p>
            <a:pPr marL="93345" indent="-81280">
              <a:lnSpc>
                <a:spcPct val="100000"/>
              </a:lnSpc>
              <a:buSzPct val="94444"/>
              <a:buFont typeface="Arial"/>
              <a:buChar char="•"/>
              <a:tabLst>
                <a:tab pos="93980" algn="l"/>
              </a:tabLst>
            </a:pPr>
            <a:r>
              <a:rPr sz="1800" b="1" spc="85" dirty="0">
                <a:latin typeface="Times New Roman"/>
                <a:cs typeface="Times New Roman"/>
              </a:rPr>
              <a:t>Economy</a:t>
            </a:r>
            <a:endParaRPr sz="1800">
              <a:latin typeface="Times New Roman"/>
              <a:cs typeface="Times New Roman"/>
            </a:endParaRPr>
          </a:p>
        </p:txBody>
      </p:sp>
      <p:sp>
        <p:nvSpPr>
          <p:cNvPr id="33" name="object 33"/>
          <p:cNvSpPr txBox="1"/>
          <p:nvPr/>
        </p:nvSpPr>
        <p:spPr>
          <a:xfrm>
            <a:off x="6091809" y="3015488"/>
            <a:ext cx="1986280" cy="299720"/>
          </a:xfrm>
          <a:prstGeom prst="rect">
            <a:avLst/>
          </a:prstGeom>
        </p:spPr>
        <p:txBody>
          <a:bodyPr vert="horz" wrap="square" lIns="0" tIns="12700" rIns="0" bIns="0" rtlCol="0">
            <a:spAutoFit/>
          </a:bodyPr>
          <a:lstStyle/>
          <a:p>
            <a:pPr marL="93345" indent="-81280">
              <a:lnSpc>
                <a:spcPct val="100000"/>
              </a:lnSpc>
              <a:spcBef>
                <a:spcPts val="100"/>
              </a:spcBef>
              <a:buSzPct val="94444"/>
              <a:buFont typeface="Arial"/>
              <a:buChar char="•"/>
              <a:tabLst>
                <a:tab pos="93980" algn="l"/>
              </a:tabLst>
            </a:pPr>
            <a:r>
              <a:rPr sz="1800" b="1" spc="105" dirty="0">
                <a:latin typeface="Times New Roman"/>
                <a:cs typeface="Times New Roman"/>
              </a:rPr>
              <a:t>Business</a:t>
            </a:r>
            <a:r>
              <a:rPr sz="1800" b="1" spc="-105" dirty="0">
                <a:latin typeface="Times New Roman"/>
                <a:cs typeface="Times New Roman"/>
              </a:rPr>
              <a:t> </a:t>
            </a:r>
            <a:r>
              <a:rPr sz="1800" b="1" spc="50" dirty="0">
                <a:latin typeface="Times New Roman"/>
                <a:cs typeface="Times New Roman"/>
              </a:rPr>
              <a:t>Strategy</a:t>
            </a:r>
            <a:endParaRPr sz="1800">
              <a:latin typeface="Times New Roman"/>
              <a:cs typeface="Times New Roman"/>
            </a:endParaRPr>
          </a:p>
        </p:txBody>
      </p:sp>
      <p:sp>
        <p:nvSpPr>
          <p:cNvPr id="34" name="object 34"/>
          <p:cNvSpPr txBox="1"/>
          <p:nvPr/>
        </p:nvSpPr>
        <p:spPr>
          <a:xfrm>
            <a:off x="6091809" y="3564128"/>
            <a:ext cx="2150745" cy="299720"/>
          </a:xfrm>
          <a:prstGeom prst="rect">
            <a:avLst/>
          </a:prstGeom>
        </p:spPr>
        <p:txBody>
          <a:bodyPr vert="horz" wrap="square" lIns="0" tIns="12700" rIns="0" bIns="0" rtlCol="0">
            <a:spAutoFit/>
          </a:bodyPr>
          <a:lstStyle/>
          <a:p>
            <a:pPr marL="93345" indent="-81280">
              <a:lnSpc>
                <a:spcPct val="100000"/>
              </a:lnSpc>
              <a:spcBef>
                <a:spcPts val="100"/>
              </a:spcBef>
              <a:buSzPct val="94444"/>
              <a:buFont typeface="Arial"/>
              <a:buChar char="•"/>
              <a:tabLst>
                <a:tab pos="93980" algn="l"/>
              </a:tabLst>
            </a:pPr>
            <a:r>
              <a:rPr sz="1800" b="1" spc="-5" dirty="0">
                <a:latin typeface="Times New Roman"/>
                <a:cs typeface="Times New Roman"/>
              </a:rPr>
              <a:t>Job </a:t>
            </a:r>
            <a:r>
              <a:rPr sz="1800" b="1" spc="100" dirty="0">
                <a:latin typeface="Times New Roman"/>
                <a:cs typeface="Times New Roman"/>
              </a:rPr>
              <a:t>evaluation</a:t>
            </a:r>
            <a:r>
              <a:rPr sz="1800" b="1" spc="-210" dirty="0">
                <a:latin typeface="Times New Roman"/>
                <a:cs typeface="Times New Roman"/>
              </a:rPr>
              <a:t> </a:t>
            </a:r>
            <a:r>
              <a:rPr sz="1800" b="1" spc="-130" dirty="0">
                <a:latin typeface="Times New Roman"/>
                <a:cs typeface="Times New Roman"/>
              </a:rPr>
              <a:t>&amp;PA</a:t>
            </a:r>
            <a:endParaRPr sz="1800">
              <a:latin typeface="Times New Roman"/>
              <a:cs typeface="Times New Roman"/>
            </a:endParaRPr>
          </a:p>
        </p:txBody>
      </p:sp>
      <p:sp>
        <p:nvSpPr>
          <p:cNvPr id="35" name="object 35"/>
          <p:cNvSpPr txBox="1"/>
          <p:nvPr/>
        </p:nvSpPr>
        <p:spPr>
          <a:xfrm>
            <a:off x="6091809" y="4112767"/>
            <a:ext cx="1619885" cy="299720"/>
          </a:xfrm>
          <a:prstGeom prst="rect">
            <a:avLst/>
          </a:prstGeom>
        </p:spPr>
        <p:txBody>
          <a:bodyPr vert="horz" wrap="square" lIns="0" tIns="12700" rIns="0" bIns="0" rtlCol="0">
            <a:spAutoFit/>
          </a:bodyPr>
          <a:lstStyle/>
          <a:p>
            <a:pPr marL="93345" indent="-81280">
              <a:lnSpc>
                <a:spcPct val="100000"/>
              </a:lnSpc>
              <a:spcBef>
                <a:spcPts val="100"/>
              </a:spcBef>
              <a:buSzPct val="94444"/>
              <a:buFont typeface="Arial"/>
              <a:buChar char="•"/>
              <a:tabLst>
                <a:tab pos="93980" algn="l"/>
              </a:tabLst>
            </a:pPr>
            <a:r>
              <a:rPr sz="1800" b="1" spc="70" dirty="0">
                <a:latin typeface="Times New Roman"/>
                <a:cs typeface="Times New Roman"/>
              </a:rPr>
              <a:t>The</a:t>
            </a:r>
            <a:r>
              <a:rPr sz="1800" b="1" spc="-130" dirty="0">
                <a:latin typeface="Times New Roman"/>
                <a:cs typeface="Times New Roman"/>
              </a:rPr>
              <a:t> </a:t>
            </a:r>
            <a:r>
              <a:rPr sz="1800" b="1" spc="85" dirty="0">
                <a:latin typeface="Times New Roman"/>
                <a:cs typeface="Times New Roman"/>
              </a:rPr>
              <a:t>Employee</a:t>
            </a:r>
            <a:endParaRPr sz="180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2677414" y="486613"/>
            <a:ext cx="4229100" cy="452120"/>
          </a:xfrm>
          <a:prstGeom prst="rect">
            <a:avLst/>
          </a:prstGeom>
        </p:spPr>
        <p:txBody>
          <a:bodyPr vert="horz" wrap="square" lIns="0" tIns="12065" rIns="0" bIns="0" rtlCol="0">
            <a:spAutoFit/>
          </a:bodyPr>
          <a:lstStyle/>
          <a:p>
            <a:pPr marL="12700">
              <a:lnSpc>
                <a:spcPct val="100000"/>
              </a:lnSpc>
              <a:spcBef>
                <a:spcPts val="95"/>
              </a:spcBef>
            </a:pPr>
            <a:r>
              <a:rPr sz="2800" b="1" spc="-120" dirty="0">
                <a:latin typeface="Times New Roman"/>
                <a:cs typeface="Times New Roman"/>
              </a:rPr>
              <a:t>CHALLENGES </a:t>
            </a:r>
            <a:r>
              <a:rPr sz="2800" b="1" dirty="0">
                <a:latin typeface="Times New Roman"/>
                <a:cs typeface="Times New Roman"/>
              </a:rPr>
              <a:t>OF</a:t>
            </a:r>
            <a:r>
              <a:rPr sz="2800" b="1" spc="20" dirty="0">
                <a:latin typeface="Times New Roman"/>
                <a:cs typeface="Times New Roman"/>
              </a:rPr>
              <a:t> </a:t>
            </a:r>
            <a:r>
              <a:rPr sz="2800" b="1" spc="-180" dirty="0">
                <a:latin typeface="Times New Roman"/>
                <a:cs typeface="Times New Roman"/>
              </a:rPr>
              <a:t>WAGES</a:t>
            </a:r>
            <a:endParaRPr sz="2800">
              <a:latin typeface="Times New Roman"/>
              <a:cs typeface="Times New Roman"/>
            </a:endParaRPr>
          </a:p>
        </p:txBody>
      </p:sp>
      <p:sp>
        <p:nvSpPr>
          <p:cNvPr id="9" name="object 9"/>
          <p:cNvSpPr/>
          <p:nvPr/>
        </p:nvSpPr>
        <p:spPr>
          <a:xfrm>
            <a:off x="1281683" y="969263"/>
            <a:ext cx="6365747" cy="5458968"/>
          </a:xfrm>
          <a:prstGeom prst="rect">
            <a:avLst/>
          </a:prstGeom>
          <a:blipFill>
            <a:blip r:embed="rId7" cstate="print"/>
            <a:stretch>
              <a:fillRect/>
            </a:stretch>
          </a:blipFill>
        </p:spPr>
        <p:txBody>
          <a:bodyPr wrap="square" lIns="0" tIns="0" rIns="0" bIns="0" rtlCol="0"/>
          <a:lstStyle/>
          <a:p>
            <a:endParaRPr/>
          </a:p>
        </p:txBody>
      </p:sp>
      <p:sp>
        <p:nvSpPr>
          <p:cNvPr id="10" name="object 10"/>
          <p:cNvSpPr txBox="1"/>
          <p:nvPr/>
        </p:nvSpPr>
        <p:spPr>
          <a:xfrm>
            <a:off x="4102100" y="3739134"/>
            <a:ext cx="746760" cy="269240"/>
          </a:xfrm>
          <a:prstGeom prst="rect">
            <a:avLst/>
          </a:prstGeom>
        </p:spPr>
        <p:txBody>
          <a:bodyPr vert="horz" wrap="square" lIns="0" tIns="12065" rIns="0" bIns="0" rtlCol="0">
            <a:spAutoFit/>
          </a:bodyPr>
          <a:lstStyle/>
          <a:p>
            <a:pPr marL="12700">
              <a:lnSpc>
                <a:spcPct val="100000"/>
              </a:lnSpc>
              <a:spcBef>
                <a:spcPts val="95"/>
              </a:spcBef>
            </a:pPr>
            <a:r>
              <a:rPr sz="1600" b="1" spc="25" dirty="0">
                <a:solidFill>
                  <a:srgbClr val="FFFFFF"/>
                </a:solidFill>
                <a:latin typeface="Arial"/>
                <a:cs typeface="Arial"/>
              </a:rPr>
              <a:t>WA</a:t>
            </a:r>
            <a:r>
              <a:rPr sz="1600" b="1" spc="15" dirty="0">
                <a:solidFill>
                  <a:srgbClr val="FFFFFF"/>
                </a:solidFill>
                <a:latin typeface="Arial"/>
                <a:cs typeface="Arial"/>
              </a:rPr>
              <a:t>G</a:t>
            </a:r>
            <a:r>
              <a:rPr sz="1600" b="1" spc="-229" dirty="0">
                <a:solidFill>
                  <a:srgbClr val="FFFFFF"/>
                </a:solidFill>
                <a:latin typeface="Arial"/>
                <a:cs typeface="Arial"/>
              </a:rPr>
              <a:t>ES</a:t>
            </a:r>
            <a:endParaRPr sz="1600">
              <a:latin typeface="Arial"/>
              <a:cs typeface="Arial"/>
            </a:endParaRPr>
          </a:p>
        </p:txBody>
      </p:sp>
      <p:sp>
        <p:nvSpPr>
          <p:cNvPr id="11" name="object 11"/>
          <p:cNvSpPr txBox="1"/>
          <p:nvPr/>
        </p:nvSpPr>
        <p:spPr>
          <a:xfrm>
            <a:off x="3805554" y="1446022"/>
            <a:ext cx="1341120" cy="452120"/>
          </a:xfrm>
          <a:prstGeom prst="rect">
            <a:avLst/>
          </a:prstGeom>
        </p:spPr>
        <p:txBody>
          <a:bodyPr vert="horz" wrap="square" lIns="0" tIns="73025" rIns="0" bIns="0" rtlCol="0">
            <a:spAutoFit/>
          </a:bodyPr>
          <a:lstStyle/>
          <a:p>
            <a:pPr marL="472440" marR="5080" indent="-460375">
              <a:lnSpc>
                <a:spcPct val="75000"/>
              </a:lnSpc>
              <a:spcBef>
                <a:spcPts val="575"/>
              </a:spcBef>
            </a:pPr>
            <a:r>
              <a:rPr sz="1600" b="1" spc="-95" dirty="0">
                <a:solidFill>
                  <a:srgbClr val="FFFFFF"/>
                </a:solidFill>
                <a:latin typeface="Arial"/>
                <a:cs typeface="Arial"/>
              </a:rPr>
              <a:t>SKIL</a:t>
            </a:r>
            <a:r>
              <a:rPr sz="1600" b="1" spc="-229" dirty="0">
                <a:solidFill>
                  <a:srgbClr val="FFFFFF"/>
                </a:solidFill>
                <a:latin typeface="Arial"/>
                <a:cs typeface="Arial"/>
              </a:rPr>
              <a:t>L</a:t>
            </a:r>
            <a:r>
              <a:rPr sz="1600" b="1" spc="-160" dirty="0">
                <a:solidFill>
                  <a:srgbClr val="FFFFFF"/>
                </a:solidFill>
                <a:latin typeface="Arial"/>
                <a:cs typeface="Arial"/>
              </a:rPr>
              <a:t>S</a:t>
            </a:r>
            <a:r>
              <a:rPr sz="1600" b="1" spc="-50" dirty="0">
                <a:solidFill>
                  <a:srgbClr val="FFFFFF"/>
                </a:solidFill>
                <a:latin typeface="Arial"/>
                <a:cs typeface="Arial"/>
              </a:rPr>
              <a:t>-</a:t>
            </a:r>
            <a:r>
              <a:rPr sz="1600" b="1" spc="-105" dirty="0">
                <a:solidFill>
                  <a:srgbClr val="FFFFFF"/>
                </a:solidFill>
                <a:latin typeface="Arial"/>
                <a:cs typeface="Arial"/>
              </a:rPr>
              <a:t>B</a:t>
            </a:r>
            <a:r>
              <a:rPr sz="1600" b="1" spc="-110" dirty="0">
                <a:solidFill>
                  <a:srgbClr val="FFFFFF"/>
                </a:solidFill>
                <a:latin typeface="Arial"/>
                <a:cs typeface="Arial"/>
              </a:rPr>
              <a:t>A</a:t>
            </a:r>
            <a:r>
              <a:rPr sz="1600" b="1" spc="-130" dirty="0">
                <a:solidFill>
                  <a:srgbClr val="FFFFFF"/>
                </a:solidFill>
                <a:latin typeface="Arial"/>
                <a:cs typeface="Arial"/>
              </a:rPr>
              <a:t>SED  </a:t>
            </a:r>
            <a:r>
              <a:rPr sz="1600" b="1" spc="-65" dirty="0">
                <a:solidFill>
                  <a:srgbClr val="FFFFFF"/>
                </a:solidFill>
                <a:latin typeface="Arial"/>
                <a:cs typeface="Arial"/>
              </a:rPr>
              <a:t>PAY</a:t>
            </a:r>
            <a:endParaRPr sz="1600">
              <a:latin typeface="Arial"/>
              <a:cs typeface="Arial"/>
            </a:endParaRPr>
          </a:p>
        </p:txBody>
      </p:sp>
      <p:sp>
        <p:nvSpPr>
          <p:cNvPr id="12" name="object 12"/>
          <p:cNvSpPr txBox="1"/>
          <p:nvPr/>
        </p:nvSpPr>
        <p:spPr>
          <a:xfrm>
            <a:off x="6130544" y="2967354"/>
            <a:ext cx="876935" cy="452120"/>
          </a:xfrm>
          <a:prstGeom prst="rect">
            <a:avLst/>
          </a:prstGeom>
        </p:spPr>
        <p:txBody>
          <a:bodyPr vert="horz" wrap="square" lIns="0" tIns="73025" rIns="0" bIns="0" rtlCol="0">
            <a:spAutoFit/>
          </a:bodyPr>
          <a:lstStyle/>
          <a:p>
            <a:pPr marL="12700" marR="5080" indent="65405">
              <a:lnSpc>
                <a:spcPct val="75000"/>
              </a:lnSpc>
              <a:spcBef>
                <a:spcPts val="575"/>
              </a:spcBef>
            </a:pPr>
            <a:r>
              <a:rPr sz="1600" b="1" spc="-80" dirty="0">
                <a:solidFill>
                  <a:srgbClr val="FFFFFF"/>
                </a:solidFill>
                <a:latin typeface="Arial"/>
                <a:cs typeface="Arial"/>
              </a:rPr>
              <a:t>WAGES  </a:t>
            </a:r>
            <a:r>
              <a:rPr sz="1600" b="1" spc="-229" dirty="0">
                <a:solidFill>
                  <a:srgbClr val="FFFFFF"/>
                </a:solidFill>
                <a:latin typeface="Arial"/>
                <a:cs typeface="Arial"/>
              </a:rPr>
              <a:t>R</a:t>
            </a:r>
            <a:r>
              <a:rPr sz="1600" b="1" spc="-220" dirty="0">
                <a:solidFill>
                  <a:srgbClr val="FFFFFF"/>
                </a:solidFill>
                <a:latin typeface="Arial"/>
                <a:cs typeface="Arial"/>
              </a:rPr>
              <a:t>E</a:t>
            </a:r>
            <a:r>
              <a:rPr sz="1600" b="1" spc="65" dirty="0">
                <a:solidFill>
                  <a:srgbClr val="FFFFFF"/>
                </a:solidFill>
                <a:latin typeface="Arial"/>
                <a:cs typeface="Arial"/>
              </a:rPr>
              <a:t>V</a:t>
            </a:r>
            <a:r>
              <a:rPr sz="1600" b="1" spc="30" dirty="0">
                <a:solidFill>
                  <a:srgbClr val="FFFFFF"/>
                </a:solidFill>
                <a:latin typeface="Arial"/>
                <a:cs typeface="Arial"/>
              </a:rPr>
              <a:t>I</a:t>
            </a:r>
            <a:r>
              <a:rPr sz="1600" b="1" spc="-120" dirty="0">
                <a:solidFill>
                  <a:srgbClr val="FFFFFF"/>
                </a:solidFill>
                <a:latin typeface="Arial"/>
                <a:cs typeface="Arial"/>
              </a:rPr>
              <a:t>EWS</a:t>
            </a:r>
            <a:endParaRPr sz="1600">
              <a:latin typeface="Arial"/>
              <a:cs typeface="Arial"/>
            </a:endParaRPr>
          </a:p>
        </p:txBody>
      </p:sp>
      <p:sp>
        <p:nvSpPr>
          <p:cNvPr id="13" name="object 13"/>
          <p:cNvSpPr txBox="1"/>
          <p:nvPr/>
        </p:nvSpPr>
        <p:spPr>
          <a:xfrm>
            <a:off x="5126863" y="5520334"/>
            <a:ext cx="1285875" cy="269240"/>
          </a:xfrm>
          <a:prstGeom prst="rect">
            <a:avLst/>
          </a:prstGeom>
        </p:spPr>
        <p:txBody>
          <a:bodyPr vert="horz" wrap="square" lIns="0" tIns="12065" rIns="0" bIns="0" rtlCol="0">
            <a:spAutoFit/>
          </a:bodyPr>
          <a:lstStyle/>
          <a:p>
            <a:pPr marL="12700">
              <a:lnSpc>
                <a:spcPct val="100000"/>
              </a:lnSpc>
              <a:spcBef>
                <a:spcPts val="95"/>
              </a:spcBef>
            </a:pPr>
            <a:r>
              <a:rPr sz="1600" b="1" spc="-65" dirty="0">
                <a:solidFill>
                  <a:srgbClr val="FFFFFF"/>
                </a:solidFill>
                <a:latin typeface="Arial"/>
                <a:cs typeface="Arial"/>
              </a:rPr>
              <a:t>PAY </a:t>
            </a:r>
            <a:r>
              <a:rPr sz="1600" b="1" spc="-200" dirty="0">
                <a:solidFill>
                  <a:srgbClr val="FFFFFF"/>
                </a:solidFill>
                <a:latin typeface="Arial"/>
                <a:cs typeface="Arial"/>
              </a:rPr>
              <a:t>SECRECY</a:t>
            </a:r>
            <a:endParaRPr sz="1600">
              <a:latin typeface="Arial"/>
              <a:cs typeface="Arial"/>
            </a:endParaRPr>
          </a:p>
        </p:txBody>
      </p:sp>
      <p:sp>
        <p:nvSpPr>
          <p:cNvPr id="14" name="object 14"/>
          <p:cNvSpPr txBox="1"/>
          <p:nvPr/>
        </p:nvSpPr>
        <p:spPr>
          <a:xfrm>
            <a:off x="2391917" y="5345683"/>
            <a:ext cx="1350645" cy="452120"/>
          </a:xfrm>
          <a:prstGeom prst="rect">
            <a:avLst/>
          </a:prstGeom>
        </p:spPr>
        <p:txBody>
          <a:bodyPr vert="horz" wrap="square" lIns="0" tIns="73025" rIns="0" bIns="0" rtlCol="0">
            <a:spAutoFit/>
          </a:bodyPr>
          <a:lstStyle/>
          <a:p>
            <a:pPr marL="303530" marR="5080" indent="-291465">
              <a:lnSpc>
                <a:spcPct val="75000"/>
              </a:lnSpc>
              <a:spcBef>
                <a:spcPts val="575"/>
              </a:spcBef>
            </a:pPr>
            <a:r>
              <a:rPr sz="1600" b="1" spc="-225" dirty="0">
                <a:solidFill>
                  <a:srgbClr val="FFFFFF"/>
                </a:solidFill>
                <a:latin typeface="Arial"/>
                <a:cs typeface="Arial"/>
              </a:rPr>
              <a:t>C</a:t>
            </a:r>
            <a:r>
              <a:rPr sz="1600" b="1" spc="25" dirty="0">
                <a:solidFill>
                  <a:srgbClr val="FFFFFF"/>
                </a:solidFill>
                <a:latin typeface="Arial"/>
                <a:cs typeface="Arial"/>
              </a:rPr>
              <a:t>OMP</a:t>
            </a:r>
            <a:r>
              <a:rPr sz="1600" b="1" spc="-30" dirty="0">
                <a:solidFill>
                  <a:srgbClr val="FFFFFF"/>
                </a:solidFill>
                <a:latin typeface="Arial"/>
                <a:cs typeface="Arial"/>
              </a:rPr>
              <a:t>A</a:t>
            </a:r>
            <a:r>
              <a:rPr sz="1600" b="1" spc="-90" dirty="0">
                <a:solidFill>
                  <a:srgbClr val="FFFFFF"/>
                </a:solidFill>
                <a:latin typeface="Arial"/>
                <a:cs typeface="Arial"/>
              </a:rPr>
              <a:t>R</a:t>
            </a:r>
            <a:r>
              <a:rPr sz="1600" b="1" spc="-100" dirty="0">
                <a:solidFill>
                  <a:srgbClr val="FFFFFF"/>
                </a:solidFill>
                <a:latin typeface="Arial"/>
                <a:cs typeface="Arial"/>
              </a:rPr>
              <a:t>A</a:t>
            </a:r>
            <a:r>
              <a:rPr sz="1600" b="1" spc="-180" dirty="0">
                <a:solidFill>
                  <a:srgbClr val="FFFFFF"/>
                </a:solidFill>
                <a:latin typeface="Arial"/>
                <a:cs typeface="Arial"/>
              </a:rPr>
              <a:t>BLE  </a:t>
            </a:r>
            <a:r>
              <a:rPr sz="1600" b="1" spc="-40" dirty="0">
                <a:solidFill>
                  <a:srgbClr val="FFFFFF"/>
                </a:solidFill>
                <a:latin typeface="Arial"/>
                <a:cs typeface="Arial"/>
              </a:rPr>
              <a:t>WORTH</a:t>
            </a:r>
            <a:endParaRPr sz="1600">
              <a:latin typeface="Arial"/>
              <a:cs typeface="Arial"/>
            </a:endParaRPr>
          </a:p>
        </p:txBody>
      </p:sp>
      <p:sp>
        <p:nvSpPr>
          <p:cNvPr id="15" name="object 15"/>
          <p:cNvSpPr txBox="1"/>
          <p:nvPr/>
        </p:nvSpPr>
        <p:spPr>
          <a:xfrm>
            <a:off x="1623822" y="2967354"/>
            <a:ext cx="1513205" cy="452120"/>
          </a:xfrm>
          <a:prstGeom prst="rect">
            <a:avLst/>
          </a:prstGeom>
        </p:spPr>
        <p:txBody>
          <a:bodyPr vert="horz" wrap="square" lIns="0" tIns="73025" rIns="0" bIns="0" rtlCol="0">
            <a:spAutoFit/>
          </a:bodyPr>
          <a:lstStyle/>
          <a:p>
            <a:pPr marL="12700" marR="5080" indent="246379">
              <a:lnSpc>
                <a:spcPct val="75000"/>
              </a:lnSpc>
              <a:spcBef>
                <a:spcPts val="575"/>
              </a:spcBef>
            </a:pPr>
            <a:r>
              <a:rPr sz="1600" b="1" spc="-135" dirty="0">
                <a:solidFill>
                  <a:srgbClr val="FFFFFF"/>
                </a:solidFill>
                <a:latin typeface="Arial"/>
                <a:cs typeface="Arial"/>
              </a:rPr>
              <a:t>EMPLOYEE  </a:t>
            </a:r>
            <a:r>
              <a:rPr sz="1600" b="1" spc="-100" dirty="0">
                <a:solidFill>
                  <a:srgbClr val="FFFFFF"/>
                </a:solidFill>
                <a:latin typeface="Arial"/>
                <a:cs typeface="Arial"/>
              </a:rPr>
              <a:t>PA</a:t>
            </a:r>
            <a:r>
              <a:rPr sz="1600" b="1" spc="-110" dirty="0">
                <a:solidFill>
                  <a:srgbClr val="FFFFFF"/>
                </a:solidFill>
                <a:latin typeface="Arial"/>
                <a:cs typeface="Arial"/>
              </a:rPr>
              <a:t>R</a:t>
            </a:r>
            <a:r>
              <a:rPr sz="1600" b="1" spc="-125" dirty="0">
                <a:solidFill>
                  <a:srgbClr val="FFFFFF"/>
                </a:solidFill>
                <a:latin typeface="Arial"/>
                <a:cs typeface="Arial"/>
              </a:rPr>
              <a:t>T</a:t>
            </a:r>
            <a:r>
              <a:rPr sz="1600" b="1" spc="-50" dirty="0">
                <a:solidFill>
                  <a:srgbClr val="FFFFFF"/>
                </a:solidFill>
                <a:latin typeface="Arial"/>
                <a:cs typeface="Arial"/>
              </a:rPr>
              <a:t>I</a:t>
            </a:r>
            <a:r>
              <a:rPr sz="1600" b="1" spc="-225" dirty="0">
                <a:solidFill>
                  <a:srgbClr val="FFFFFF"/>
                </a:solidFill>
                <a:latin typeface="Arial"/>
                <a:cs typeface="Arial"/>
              </a:rPr>
              <a:t>C</a:t>
            </a:r>
            <a:r>
              <a:rPr sz="1600" b="1" spc="-25" dirty="0">
                <a:solidFill>
                  <a:srgbClr val="FFFFFF"/>
                </a:solidFill>
                <a:latin typeface="Arial"/>
                <a:cs typeface="Arial"/>
              </a:rPr>
              <a:t>I</a:t>
            </a:r>
            <a:r>
              <a:rPr sz="1600" b="1" spc="-35" dirty="0">
                <a:solidFill>
                  <a:srgbClr val="FFFFFF"/>
                </a:solidFill>
                <a:latin typeface="Arial"/>
                <a:cs typeface="Arial"/>
              </a:rPr>
              <a:t>P</a:t>
            </a:r>
            <a:r>
              <a:rPr sz="1600" b="1" spc="-30" dirty="0">
                <a:solidFill>
                  <a:srgbClr val="FFFFFF"/>
                </a:solidFill>
                <a:latin typeface="Arial"/>
                <a:cs typeface="Arial"/>
              </a:rPr>
              <a:t>A</a:t>
            </a:r>
            <a:r>
              <a:rPr sz="1600" b="1" spc="-125" dirty="0">
                <a:solidFill>
                  <a:srgbClr val="FFFFFF"/>
                </a:solidFill>
                <a:latin typeface="Arial"/>
                <a:cs typeface="Arial"/>
              </a:rPr>
              <a:t>T</a:t>
            </a:r>
            <a:r>
              <a:rPr sz="1600" b="1" spc="-50" dirty="0">
                <a:solidFill>
                  <a:srgbClr val="FFFFFF"/>
                </a:solidFill>
                <a:latin typeface="Arial"/>
                <a:cs typeface="Arial"/>
              </a:rPr>
              <a:t>I</a:t>
            </a:r>
            <a:r>
              <a:rPr sz="1600" b="1" spc="95" dirty="0">
                <a:solidFill>
                  <a:srgbClr val="FFFFFF"/>
                </a:solidFill>
                <a:latin typeface="Arial"/>
                <a:cs typeface="Arial"/>
              </a:rPr>
              <a:t>ON</a:t>
            </a:r>
            <a:endParaRPr sz="16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p:nvPr/>
        </p:nvSpPr>
        <p:spPr>
          <a:xfrm>
            <a:off x="827532" y="1053083"/>
            <a:ext cx="7272528" cy="482346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0442" y="985265"/>
            <a:ext cx="5660390" cy="574040"/>
          </a:xfrm>
          <a:prstGeom prst="rect">
            <a:avLst/>
          </a:prstGeom>
        </p:spPr>
        <p:txBody>
          <a:bodyPr vert="horz" wrap="square" lIns="0" tIns="12700" rIns="0" bIns="0" rtlCol="0">
            <a:spAutoFit/>
          </a:bodyPr>
          <a:lstStyle/>
          <a:p>
            <a:pPr marL="12700">
              <a:lnSpc>
                <a:spcPct val="100000"/>
              </a:lnSpc>
              <a:spcBef>
                <a:spcPts val="100"/>
              </a:spcBef>
              <a:tabLst>
                <a:tab pos="1550670" algn="l"/>
                <a:tab pos="3906520" algn="l"/>
              </a:tabLst>
            </a:pPr>
            <a:r>
              <a:rPr sz="3600" b="1" spc="-260" dirty="0">
                <a:latin typeface="Times New Roman"/>
                <a:cs typeface="Times New Roman"/>
              </a:rPr>
              <a:t>WAGE	</a:t>
            </a:r>
            <a:r>
              <a:rPr sz="3600" b="1" spc="-190" dirty="0">
                <a:latin typeface="Times New Roman"/>
                <a:cs typeface="Times New Roman"/>
              </a:rPr>
              <a:t>PAYMENT	SYSTEM</a:t>
            </a:r>
            <a:endParaRPr sz="3600">
              <a:latin typeface="Times New Roman"/>
              <a:cs typeface="Times New Roman"/>
            </a:endParaRPr>
          </a:p>
        </p:txBody>
      </p:sp>
      <p:grpSp>
        <p:nvGrpSpPr>
          <p:cNvPr id="3" name="object 3"/>
          <p:cNvGrpSpPr/>
          <p:nvPr/>
        </p:nvGrpSpPr>
        <p:grpSpPr>
          <a:xfrm>
            <a:off x="1607819" y="1536191"/>
            <a:ext cx="5354320" cy="1475740"/>
            <a:chOff x="1607819" y="1536191"/>
            <a:chExt cx="5354320" cy="1475740"/>
          </a:xfrm>
        </p:grpSpPr>
        <p:sp>
          <p:nvSpPr>
            <p:cNvPr id="4" name="object 4"/>
            <p:cNvSpPr/>
            <p:nvPr/>
          </p:nvSpPr>
          <p:spPr>
            <a:xfrm>
              <a:off x="1703831" y="2026919"/>
              <a:ext cx="5172456" cy="14477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764029" y="2061209"/>
              <a:ext cx="5040630" cy="0"/>
            </a:xfrm>
            <a:custGeom>
              <a:avLst/>
              <a:gdLst/>
              <a:ahLst/>
              <a:cxnLst/>
              <a:rect l="l" t="t" r="r" b="b"/>
              <a:pathLst>
                <a:path w="5040630">
                  <a:moveTo>
                    <a:pt x="0" y="0"/>
                  </a:moveTo>
                  <a:lnTo>
                    <a:pt x="5040503" y="0"/>
                  </a:lnTo>
                </a:path>
              </a:pathLst>
            </a:custGeom>
            <a:ln w="25908">
              <a:solidFill>
                <a:srgbClr val="0E6EC5"/>
              </a:solidFill>
            </a:ln>
          </p:spPr>
          <p:txBody>
            <a:bodyPr wrap="square" lIns="0" tIns="0" rIns="0" bIns="0" rtlCol="0"/>
            <a:lstStyle/>
            <a:p>
              <a:endParaRPr/>
            </a:p>
          </p:txBody>
        </p:sp>
        <p:sp>
          <p:nvSpPr>
            <p:cNvPr id="6" name="object 6"/>
            <p:cNvSpPr/>
            <p:nvPr/>
          </p:nvSpPr>
          <p:spPr>
            <a:xfrm>
              <a:off x="1620773" y="2061209"/>
              <a:ext cx="431800" cy="937260"/>
            </a:xfrm>
            <a:custGeom>
              <a:avLst/>
              <a:gdLst/>
              <a:ahLst/>
              <a:cxnLst/>
              <a:rect l="l" t="t" r="r" b="b"/>
              <a:pathLst>
                <a:path w="431800" h="937260">
                  <a:moveTo>
                    <a:pt x="323469" y="0"/>
                  </a:moveTo>
                  <a:lnTo>
                    <a:pt x="107823" y="0"/>
                  </a:lnTo>
                  <a:lnTo>
                    <a:pt x="107823" y="721613"/>
                  </a:lnTo>
                  <a:lnTo>
                    <a:pt x="0" y="721613"/>
                  </a:lnTo>
                  <a:lnTo>
                    <a:pt x="215645" y="937260"/>
                  </a:lnTo>
                  <a:lnTo>
                    <a:pt x="431292" y="721613"/>
                  </a:lnTo>
                  <a:lnTo>
                    <a:pt x="323469" y="721613"/>
                  </a:lnTo>
                  <a:lnTo>
                    <a:pt x="323469" y="0"/>
                  </a:lnTo>
                  <a:close/>
                </a:path>
              </a:pathLst>
            </a:custGeom>
            <a:solidFill>
              <a:srgbClr val="0E6EC5"/>
            </a:solidFill>
          </p:spPr>
          <p:txBody>
            <a:bodyPr wrap="square" lIns="0" tIns="0" rIns="0" bIns="0" rtlCol="0"/>
            <a:lstStyle/>
            <a:p>
              <a:endParaRPr/>
            </a:p>
          </p:txBody>
        </p:sp>
        <p:sp>
          <p:nvSpPr>
            <p:cNvPr id="7" name="object 7"/>
            <p:cNvSpPr/>
            <p:nvPr/>
          </p:nvSpPr>
          <p:spPr>
            <a:xfrm>
              <a:off x="1620773" y="2061209"/>
              <a:ext cx="431800" cy="937260"/>
            </a:xfrm>
            <a:custGeom>
              <a:avLst/>
              <a:gdLst/>
              <a:ahLst/>
              <a:cxnLst/>
              <a:rect l="l" t="t" r="r" b="b"/>
              <a:pathLst>
                <a:path w="431800" h="937260">
                  <a:moveTo>
                    <a:pt x="0" y="721613"/>
                  </a:moveTo>
                  <a:lnTo>
                    <a:pt x="107823" y="721613"/>
                  </a:lnTo>
                  <a:lnTo>
                    <a:pt x="107823" y="0"/>
                  </a:lnTo>
                  <a:lnTo>
                    <a:pt x="323469" y="0"/>
                  </a:lnTo>
                  <a:lnTo>
                    <a:pt x="323469" y="721613"/>
                  </a:lnTo>
                  <a:lnTo>
                    <a:pt x="431292" y="721613"/>
                  </a:lnTo>
                  <a:lnTo>
                    <a:pt x="215645" y="937260"/>
                  </a:lnTo>
                  <a:lnTo>
                    <a:pt x="0" y="721613"/>
                  </a:lnTo>
                  <a:close/>
                </a:path>
              </a:pathLst>
            </a:custGeom>
            <a:ln w="25908">
              <a:solidFill>
                <a:srgbClr val="085091"/>
              </a:solidFill>
            </a:ln>
          </p:spPr>
          <p:txBody>
            <a:bodyPr wrap="square" lIns="0" tIns="0" rIns="0" bIns="0" rtlCol="0"/>
            <a:lstStyle/>
            <a:p>
              <a:endParaRPr/>
            </a:p>
          </p:txBody>
        </p:sp>
        <p:sp>
          <p:nvSpPr>
            <p:cNvPr id="8" name="object 8"/>
            <p:cNvSpPr/>
            <p:nvPr/>
          </p:nvSpPr>
          <p:spPr>
            <a:xfrm>
              <a:off x="4126991" y="1536191"/>
              <a:ext cx="458724" cy="720851"/>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270768" y="1558289"/>
              <a:ext cx="2678430" cy="1440180"/>
            </a:xfrm>
            <a:custGeom>
              <a:avLst/>
              <a:gdLst/>
              <a:ahLst/>
              <a:cxnLst/>
              <a:rect l="l" t="t" r="r" b="b"/>
              <a:pathLst>
                <a:path w="2678429" h="1440180">
                  <a:moveTo>
                    <a:pt x="171157" y="282498"/>
                  </a:moveTo>
                  <a:lnTo>
                    <a:pt x="154711" y="261137"/>
                  </a:lnTo>
                  <a:lnTo>
                    <a:pt x="147396" y="261620"/>
                  </a:lnTo>
                  <a:lnTo>
                    <a:pt x="140792" y="264782"/>
                  </a:lnTo>
                  <a:lnTo>
                    <a:pt x="135750" y="270383"/>
                  </a:lnTo>
                  <a:lnTo>
                    <a:pt x="104635" y="323735"/>
                  </a:lnTo>
                  <a:lnTo>
                    <a:pt x="104635" y="0"/>
                  </a:lnTo>
                  <a:lnTo>
                    <a:pt x="66535" y="0"/>
                  </a:lnTo>
                  <a:lnTo>
                    <a:pt x="66535" y="323735"/>
                  </a:lnTo>
                  <a:lnTo>
                    <a:pt x="35420" y="270383"/>
                  </a:lnTo>
                  <a:lnTo>
                    <a:pt x="30365" y="264782"/>
                  </a:lnTo>
                  <a:lnTo>
                    <a:pt x="23761" y="261620"/>
                  </a:lnTo>
                  <a:lnTo>
                    <a:pt x="16446" y="261137"/>
                  </a:lnTo>
                  <a:lnTo>
                    <a:pt x="9258" y="263525"/>
                  </a:lnTo>
                  <a:lnTo>
                    <a:pt x="3644" y="268579"/>
                  </a:lnTo>
                  <a:lnTo>
                    <a:pt x="495" y="275183"/>
                  </a:lnTo>
                  <a:lnTo>
                    <a:pt x="0" y="282498"/>
                  </a:lnTo>
                  <a:lnTo>
                    <a:pt x="2400" y="289687"/>
                  </a:lnTo>
                  <a:lnTo>
                    <a:pt x="85585" y="432181"/>
                  </a:lnTo>
                  <a:lnTo>
                    <a:pt x="107670" y="394335"/>
                  </a:lnTo>
                  <a:lnTo>
                    <a:pt x="168770" y="289687"/>
                  </a:lnTo>
                  <a:lnTo>
                    <a:pt x="171157" y="282498"/>
                  </a:lnTo>
                  <a:close/>
                </a:path>
                <a:path w="2678429" h="1440180">
                  <a:moveTo>
                    <a:pt x="2677909" y="1224534"/>
                  </a:moveTo>
                  <a:lnTo>
                    <a:pt x="2570086" y="1224534"/>
                  </a:lnTo>
                  <a:lnTo>
                    <a:pt x="2570086" y="502920"/>
                  </a:lnTo>
                  <a:lnTo>
                    <a:pt x="2354427" y="502920"/>
                  </a:lnTo>
                  <a:lnTo>
                    <a:pt x="2354427" y="1224534"/>
                  </a:lnTo>
                  <a:lnTo>
                    <a:pt x="2246604" y="1224534"/>
                  </a:lnTo>
                  <a:lnTo>
                    <a:pt x="2462263" y="1440180"/>
                  </a:lnTo>
                  <a:lnTo>
                    <a:pt x="2677909" y="1224534"/>
                  </a:lnTo>
                  <a:close/>
                </a:path>
              </a:pathLst>
            </a:custGeom>
            <a:solidFill>
              <a:srgbClr val="0E6EC5"/>
            </a:solidFill>
          </p:spPr>
          <p:txBody>
            <a:bodyPr wrap="square" lIns="0" tIns="0" rIns="0" bIns="0" rtlCol="0"/>
            <a:lstStyle/>
            <a:p>
              <a:endParaRPr/>
            </a:p>
          </p:txBody>
        </p:sp>
        <p:sp>
          <p:nvSpPr>
            <p:cNvPr id="10" name="object 10"/>
            <p:cNvSpPr/>
            <p:nvPr/>
          </p:nvSpPr>
          <p:spPr>
            <a:xfrm>
              <a:off x="6517385" y="2061209"/>
              <a:ext cx="431800" cy="937260"/>
            </a:xfrm>
            <a:custGeom>
              <a:avLst/>
              <a:gdLst/>
              <a:ahLst/>
              <a:cxnLst/>
              <a:rect l="l" t="t" r="r" b="b"/>
              <a:pathLst>
                <a:path w="431800" h="937260">
                  <a:moveTo>
                    <a:pt x="0" y="721613"/>
                  </a:moveTo>
                  <a:lnTo>
                    <a:pt x="107823" y="721613"/>
                  </a:lnTo>
                  <a:lnTo>
                    <a:pt x="107823" y="0"/>
                  </a:lnTo>
                  <a:lnTo>
                    <a:pt x="323469" y="0"/>
                  </a:lnTo>
                  <a:lnTo>
                    <a:pt x="323469" y="721613"/>
                  </a:lnTo>
                  <a:lnTo>
                    <a:pt x="431292" y="721613"/>
                  </a:lnTo>
                  <a:lnTo>
                    <a:pt x="215646" y="937260"/>
                  </a:lnTo>
                  <a:lnTo>
                    <a:pt x="0" y="721613"/>
                  </a:lnTo>
                  <a:close/>
                </a:path>
              </a:pathLst>
            </a:custGeom>
            <a:ln w="25908">
              <a:solidFill>
                <a:srgbClr val="085091"/>
              </a:solidFill>
            </a:ln>
          </p:spPr>
          <p:txBody>
            <a:bodyPr wrap="square" lIns="0" tIns="0" rIns="0" bIns="0" rtlCol="0"/>
            <a:lstStyle/>
            <a:p>
              <a:endParaRPr/>
            </a:p>
          </p:txBody>
        </p:sp>
      </p:grpSp>
      <p:sp>
        <p:nvSpPr>
          <p:cNvPr id="11" name="object 11"/>
          <p:cNvSpPr txBox="1"/>
          <p:nvPr/>
        </p:nvSpPr>
        <p:spPr>
          <a:xfrm>
            <a:off x="186334" y="3231641"/>
            <a:ext cx="3702685" cy="2927350"/>
          </a:xfrm>
          <a:prstGeom prst="rect">
            <a:avLst/>
          </a:prstGeom>
        </p:spPr>
        <p:txBody>
          <a:bodyPr vert="horz" wrap="square" lIns="0" tIns="12700" rIns="0" bIns="0" rtlCol="0">
            <a:spAutoFit/>
          </a:bodyPr>
          <a:lstStyle/>
          <a:p>
            <a:pPr marL="588645">
              <a:lnSpc>
                <a:spcPct val="100000"/>
              </a:lnSpc>
              <a:spcBef>
                <a:spcPts val="100"/>
              </a:spcBef>
            </a:pPr>
            <a:r>
              <a:rPr sz="1800" b="1" spc="105" dirty="0">
                <a:solidFill>
                  <a:srgbClr val="006FC0"/>
                </a:solidFill>
                <a:latin typeface="Times New Roman"/>
                <a:cs typeface="Times New Roman"/>
              </a:rPr>
              <a:t>Piece </a:t>
            </a:r>
            <a:r>
              <a:rPr sz="1800" b="1" spc="60" dirty="0">
                <a:solidFill>
                  <a:srgbClr val="006FC0"/>
                </a:solidFill>
                <a:latin typeface="Times New Roman"/>
                <a:cs typeface="Times New Roman"/>
              </a:rPr>
              <a:t>Rate</a:t>
            </a:r>
            <a:r>
              <a:rPr sz="1800" b="1" spc="-260" dirty="0">
                <a:solidFill>
                  <a:srgbClr val="006FC0"/>
                </a:solidFill>
                <a:latin typeface="Times New Roman"/>
                <a:cs typeface="Times New Roman"/>
              </a:rPr>
              <a:t> </a:t>
            </a:r>
            <a:r>
              <a:rPr sz="1800" b="1" spc="75" dirty="0">
                <a:solidFill>
                  <a:srgbClr val="006FC0"/>
                </a:solidFill>
                <a:latin typeface="Times New Roman"/>
                <a:cs typeface="Times New Roman"/>
              </a:rPr>
              <a:t>System</a:t>
            </a:r>
            <a:endParaRPr sz="1800">
              <a:latin typeface="Times New Roman"/>
              <a:cs typeface="Times New Roman"/>
            </a:endParaRPr>
          </a:p>
          <a:p>
            <a:pPr marL="12700" marR="5080" algn="just">
              <a:lnSpc>
                <a:spcPct val="150000"/>
              </a:lnSpc>
              <a:spcBef>
                <a:spcPts val="915"/>
              </a:spcBef>
            </a:pPr>
            <a:r>
              <a:rPr sz="1800" spc="-10" dirty="0">
                <a:latin typeface="Georgia"/>
                <a:cs typeface="Georgia"/>
              </a:rPr>
              <a:t>The </a:t>
            </a:r>
            <a:r>
              <a:rPr sz="1800" spc="-20" dirty="0">
                <a:latin typeface="Georgia"/>
                <a:cs typeface="Georgia"/>
              </a:rPr>
              <a:t>piece </a:t>
            </a:r>
            <a:r>
              <a:rPr sz="1800" spc="-35" dirty="0">
                <a:latin typeface="Georgia"/>
                <a:cs typeface="Georgia"/>
              </a:rPr>
              <a:t>rate system </a:t>
            </a:r>
            <a:r>
              <a:rPr sz="1800" spc="-40" dirty="0">
                <a:latin typeface="Georgia"/>
                <a:cs typeface="Georgia"/>
              </a:rPr>
              <a:t>is </a:t>
            </a:r>
            <a:r>
              <a:rPr sz="1800" spc="-10" dirty="0">
                <a:latin typeface="Georgia"/>
                <a:cs typeface="Georgia"/>
              </a:rPr>
              <a:t>that </a:t>
            </a:r>
            <a:r>
              <a:rPr sz="1800" spc="-35" dirty="0">
                <a:latin typeface="Georgia"/>
                <a:cs typeface="Georgia"/>
              </a:rPr>
              <a:t>system  </a:t>
            </a:r>
            <a:r>
              <a:rPr sz="1800" spc="-20" dirty="0">
                <a:latin typeface="Georgia"/>
                <a:cs typeface="Georgia"/>
              </a:rPr>
              <a:t>of </a:t>
            </a:r>
            <a:r>
              <a:rPr sz="1800" spc="-35" dirty="0">
                <a:latin typeface="Georgia"/>
                <a:cs typeface="Georgia"/>
              </a:rPr>
              <a:t>wage </a:t>
            </a:r>
            <a:r>
              <a:rPr sz="1800" spc="-30" dirty="0">
                <a:latin typeface="Georgia"/>
                <a:cs typeface="Georgia"/>
              </a:rPr>
              <a:t>payment </a:t>
            </a:r>
            <a:r>
              <a:rPr sz="1800" spc="-25" dirty="0">
                <a:latin typeface="Georgia"/>
                <a:cs typeface="Georgia"/>
              </a:rPr>
              <a:t>in </a:t>
            </a:r>
            <a:r>
              <a:rPr sz="1800" spc="-10" dirty="0">
                <a:latin typeface="Georgia"/>
                <a:cs typeface="Georgia"/>
              </a:rPr>
              <a:t>which </a:t>
            </a:r>
            <a:r>
              <a:rPr sz="1800" dirty="0">
                <a:latin typeface="Georgia"/>
                <a:cs typeface="Georgia"/>
              </a:rPr>
              <a:t>the  </a:t>
            </a:r>
            <a:r>
              <a:rPr sz="1800" spc="-40" dirty="0">
                <a:latin typeface="Georgia"/>
                <a:cs typeface="Georgia"/>
              </a:rPr>
              <a:t>workers </a:t>
            </a:r>
            <a:r>
              <a:rPr sz="1800" spc="-45" dirty="0">
                <a:latin typeface="Georgia"/>
                <a:cs typeface="Georgia"/>
              </a:rPr>
              <a:t>are </a:t>
            </a:r>
            <a:r>
              <a:rPr sz="1800" spc="-25" dirty="0">
                <a:latin typeface="Georgia"/>
                <a:cs typeface="Georgia"/>
              </a:rPr>
              <a:t>paid </a:t>
            </a:r>
            <a:r>
              <a:rPr sz="1800" spc="-10" dirty="0">
                <a:latin typeface="Georgia"/>
                <a:cs typeface="Georgia"/>
              </a:rPr>
              <a:t>on </a:t>
            </a:r>
            <a:r>
              <a:rPr sz="1800" dirty="0">
                <a:latin typeface="Georgia"/>
                <a:cs typeface="Georgia"/>
              </a:rPr>
              <a:t>the </a:t>
            </a:r>
            <a:r>
              <a:rPr sz="1800" spc="-35" dirty="0">
                <a:latin typeface="Georgia"/>
                <a:cs typeface="Georgia"/>
              </a:rPr>
              <a:t>basis </a:t>
            </a:r>
            <a:r>
              <a:rPr sz="1800" spc="-20" dirty="0">
                <a:latin typeface="Georgia"/>
                <a:cs typeface="Georgia"/>
              </a:rPr>
              <a:t>of </a:t>
            </a:r>
            <a:r>
              <a:rPr sz="1800" dirty="0">
                <a:latin typeface="Georgia"/>
                <a:cs typeface="Georgia"/>
              </a:rPr>
              <a:t>the  </a:t>
            </a:r>
            <a:r>
              <a:rPr sz="1800" spc="-25" dirty="0">
                <a:latin typeface="Georgia"/>
                <a:cs typeface="Georgia"/>
              </a:rPr>
              <a:t>units </a:t>
            </a:r>
            <a:r>
              <a:rPr sz="1800" spc="-20" dirty="0">
                <a:latin typeface="Georgia"/>
                <a:cs typeface="Georgia"/>
              </a:rPr>
              <a:t>of </a:t>
            </a:r>
            <a:r>
              <a:rPr sz="1800" spc="-5" dirty="0">
                <a:latin typeface="Georgia"/>
                <a:cs typeface="Georgia"/>
              </a:rPr>
              <a:t>output</a:t>
            </a:r>
            <a:r>
              <a:rPr sz="1800" spc="-35" dirty="0">
                <a:latin typeface="Georgia"/>
                <a:cs typeface="Georgia"/>
              </a:rPr>
              <a:t> </a:t>
            </a:r>
            <a:r>
              <a:rPr sz="1800" spc="-25" dirty="0">
                <a:latin typeface="Georgia"/>
                <a:cs typeface="Georgia"/>
              </a:rPr>
              <a:t>produced</a:t>
            </a:r>
            <a:endParaRPr sz="1800">
              <a:latin typeface="Georgia"/>
              <a:cs typeface="Georgia"/>
            </a:endParaRPr>
          </a:p>
          <a:p>
            <a:pPr>
              <a:lnSpc>
                <a:spcPct val="100000"/>
              </a:lnSpc>
              <a:spcBef>
                <a:spcPts val="40"/>
              </a:spcBef>
            </a:pPr>
            <a:endParaRPr sz="2150">
              <a:latin typeface="Georgia"/>
              <a:cs typeface="Georgia"/>
            </a:endParaRPr>
          </a:p>
          <a:p>
            <a:pPr marL="12700" marR="454659">
              <a:lnSpc>
                <a:spcPct val="100000"/>
              </a:lnSpc>
              <a:spcBef>
                <a:spcPts val="5"/>
              </a:spcBef>
            </a:pPr>
            <a:r>
              <a:rPr sz="1800" b="1" spc="35" dirty="0">
                <a:solidFill>
                  <a:srgbClr val="006FC0"/>
                </a:solidFill>
                <a:latin typeface="Times New Roman"/>
                <a:cs typeface="Times New Roman"/>
              </a:rPr>
              <a:t>Total</a:t>
            </a:r>
            <a:r>
              <a:rPr sz="1800" b="1" spc="-70" dirty="0">
                <a:solidFill>
                  <a:srgbClr val="006FC0"/>
                </a:solidFill>
                <a:latin typeface="Times New Roman"/>
                <a:cs typeface="Times New Roman"/>
              </a:rPr>
              <a:t> </a:t>
            </a:r>
            <a:r>
              <a:rPr sz="1800" b="1" spc="45" dirty="0">
                <a:solidFill>
                  <a:srgbClr val="006FC0"/>
                </a:solidFill>
                <a:latin typeface="Times New Roman"/>
                <a:cs typeface="Times New Roman"/>
              </a:rPr>
              <a:t>Wages</a:t>
            </a:r>
            <a:r>
              <a:rPr sz="1800" b="1" spc="-80" dirty="0">
                <a:solidFill>
                  <a:srgbClr val="006FC0"/>
                </a:solidFill>
                <a:latin typeface="Times New Roman"/>
                <a:cs typeface="Times New Roman"/>
              </a:rPr>
              <a:t> </a:t>
            </a:r>
            <a:r>
              <a:rPr sz="1800" b="1" spc="40" dirty="0">
                <a:solidFill>
                  <a:srgbClr val="006FC0"/>
                </a:solidFill>
                <a:latin typeface="Times New Roman"/>
                <a:cs typeface="Times New Roman"/>
              </a:rPr>
              <a:t>Earned=</a:t>
            </a:r>
            <a:r>
              <a:rPr sz="1800" b="1" spc="-40" dirty="0">
                <a:solidFill>
                  <a:srgbClr val="006FC0"/>
                </a:solidFill>
                <a:latin typeface="Times New Roman"/>
                <a:cs typeface="Times New Roman"/>
              </a:rPr>
              <a:t> </a:t>
            </a:r>
            <a:r>
              <a:rPr sz="1800" b="1" spc="100" dirty="0">
                <a:solidFill>
                  <a:srgbClr val="006FC0"/>
                </a:solidFill>
                <a:latin typeface="Times New Roman"/>
                <a:cs typeface="Times New Roman"/>
              </a:rPr>
              <a:t>Output</a:t>
            </a:r>
            <a:r>
              <a:rPr sz="1800" b="1" spc="-125" dirty="0">
                <a:solidFill>
                  <a:srgbClr val="006FC0"/>
                </a:solidFill>
                <a:latin typeface="Times New Roman"/>
                <a:cs typeface="Times New Roman"/>
              </a:rPr>
              <a:t> </a:t>
            </a:r>
            <a:r>
              <a:rPr sz="1800" b="1" spc="60" dirty="0">
                <a:solidFill>
                  <a:srgbClr val="006FC0"/>
                </a:solidFill>
                <a:latin typeface="Times New Roman"/>
                <a:cs typeface="Times New Roman"/>
              </a:rPr>
              <a:t>x  </a:t>
            </a:r>
            <a:r>
              <a:rPr sz="1800" b="1" spc="105" dirty="0">
                <a:solidFill>
                  <a:srgbClr val="006FC0"/>
                </a:solidFill>
                <a:latin typeface="Times New Roman"/>
                <a:cs typeface="Times New Roman"/>
              </a:rPr>
              <a:t>Piece</a:t>
            </a:r>
            <a:r>
              <a:rPr sz="1800" b="1" spc="-95" dirty="0">
                <a:solidFill>
                  <a:srgbClr val="006FC0"/>
                </a:solidFill>
                <a:latin typeface="Times New Roman"/>
                <a:cs typeface="Times New Roman"/>
              </a:rPr>
              <a:t> </a:t>
            </a:r>
            <a:r>
              <a:rPr sz="1800" b="1" spc="60" dirty="0">
                <a:solidFill>
                  <a:srgbClr val="006FC0"/>
                </a:solidFill>
                <a:latin typeface="Times New Roman"/>
                <a:cs typeface="Times New Roman"/>
              </a:rPr>
              <a:t>Rate</a:t>
            </a:r>
            <a:endParaRPr sz="1800">
              <a:latin typeface="Times New Roman"/>
              <a:cs typeface="Times New Roman"/>
            </a:endParaRPr>
          </a:p>
        </p:txBody>
      </p:sp>
      <p:sp>
        <p:nvSpPr>
          <p:cNvPr id="12" name="object 12"/>
          <p:cNvSpPr txBox="1"/>
          <p:nvPr/>
        </p:nvSpPr>
        <p:spPr>
          <a:xfrm>
            <a:off x="4795520" y="3231641"/>
            <a:ext cx="3883660" cy="3273425"/>
          </a:xfrm>
          <a:prstGeom prst="rect">
            <a:avLst/>
          </a:prstGeom>
        </p:spPr>
        <p:txBody>
          <a:bodyPr vert="horz" wrap="square" lIns="0" tIns="12700" rIns="0" bIns="0" rtlCol="0">
            <a:spAutoFit/>
          </a:bodyPr>
          <a:lstStyle/>
          <a:p>
            <a:pPr marL="948690">
              <a:lnSpc>
                <a:spcPct val="100000"/>
              </a:lnSpc>
              <a:spcBef>
                <a:spcPts val="100"/>
              </a:spcBef>
            </a:pPr>
            <a:r>
              <a:rPr sz="1800" b="1" spc="85" dirty="0">
                <a:solidFill>
                  <a:srgbClr val="006FC0"/>
                </a:solidFill>
                <a:latin typeface="Times New Roman"/>
                <a:cs typeface="Times New Roman"/>
              </a:rPr>
              <a:t>Time </a:t>
            </a:r>
            <a:r>
              <a:rPr sz="1800" b="1" spc="60" dirty="0">
                <a:solidFill>
                  <a:srgbClr val="006FC0"/>
                </a:solidFill>
                <a:latin typeface="Times New Roman"/>
                <a:cs typeface="Times New Roman"/>
              </a:rPr>
              <a:t>Rate</a:t>
            </a:r>
            <a:r>
              <a:rPr sz="1800" b="1" spc="-235" dirty="0">
                <a:solidFill>
                  <a:srgbClr val="006FC0"/>
                </a:solidFill>
                <a:latin typeface="Times New Roman"/>
                <a:cs typeface="Times New Roman"/>
              </a:rPr>
              <a:t> </a:t>
            </a:r>
            <a:r>
              <a:rPr sz="1800" b="1" spc="75" dirty="0">
                <a:solidFill>
                  <a:srgbClr val="006FC0"/>
                </a:solidFill>
                <a:latin typeface="Times New Roman"/>
                <a:cs typeface="Times New Roman"/>
              </a:rPr>
              <a:t>System</a:t>
            </a:r>
            <a:endParaRPr sz="1800">
              <a:latin typeface="Times New Roman"/>
              <a:cs typeface="Times New Roman"/>
            </a:endParaRPr>
          </a:p>
          <a:p>
            <a:pPr marL="12700" marR="5080">
              <a:lnSpc>
                <a:spcPct val="150000"/>
              </a:lnSpc>
              <a:spcBef>
                <a:spcPts val="1485"/>
              </a:spcBef>
            </a:pPr>
            <a:r>
              <a:rPr sz="1800" spc="-15" dirty="0">
                <a:latin typeface="Georgia"/>
                <a:cs typeface="Georgia"/>
              </a:rPr>
              <a:t>The </a:t>
            </a:r>
            <a:r>
              <a:rPr sz="1800" spc="-10" dirty="0">
                <a:latin typeface="Georgia"/>
                <a:cs typeface="Georgia"/>
              </a:rPr>
              <a:t>time </a:t>
            </a:r>
            <a:r>
              <a:rPr sz="1800" spc="-35" dirty="0">
                <a:latin typeface="Georgia"/>
                <a:cs typeface="Georgia"/>
              </a:rPr>
              <a:t>rate </a:t>
            </a:r>
            <a:r>
              <a:rPr sz="1800" spc="-30" dirty="0">
                <a:latin typeface="Georgia"/>
                <a:cs typeface="Georgia"/>
              </a:rPr>
              <a:t>system </a:t>
            </a:r>
            <a:r>
              <a:rPr sz="1800" spc="-40" dirty="0">
                <a:latin typeface="Georgia"/>
                <a:cs typeface="Georgia"/>
              </a:rPr>
              <a:t>is </a:t>
            </a:r>
            <a:r>
              <a:rPr sz="1800" spc="-5" dirty="0">
                <a:latin typeface="Georgia"/>
                <a:cs typeface="Georgia"/>
              </a:rPr>
              <a:t>that </a:t>
            </a:r>
            <a:r>
              <a:rPr sz="1800" spc="-30" dirty="0">
                <a:latin typeface="Georgia"/>
                <a:cs typeface="Georgia"/>
              </a:rPr>
              <a:t>system </a:t>
            </a:r>
            <a:r>
              <a:rPr sz="1800" spc="-15" dirty="0">
                <a:latin typeface="Georgia"/>
                <a:cs typeface="Georgia"/>
              </a:rPr>
              <a:t>of  </a:t>
            </a:r>
            <a:r>
              <a:rPr sz="1800" spc="-35" dirty="0">
                <a:latin typeface="Georgia"/>
                <a:cs typeface="Georgia"/>
              </a:rPr>
              <a:t>wage </a:t>
            </a:r>
            <a:r>
              <a:rPr sz="1800" spc="-30" dirty="0">
                <a:latin typeface="Georgia"/>
                <a:cs typeface="Georgia"/>
              </a:rPr>
              <a:t>payment </a:t>
            </a:r>
            <a:r>
              <a:rPr sz="1800" spc="-20" dirty="0">
                <a:latin typeface="Georgia"/>
                <a:cs typeface="Georgia"/>
              </a:rPr>
              <a:t>in </a:t>
            </a:r>
            <a:r>
              <a:rPr sz="1800" spc="-10" dirty="0">
                <a:latin typeface="Georgia"/>
                <a:cs typeface="Georgia"/>
              </a:rPr>
              <a:t>which </a:t>
            </a:r>
            <a:r>
              <a:rPr sz="1800" dirty="0">
                <a:latin typeface="Georgia"/>
                <a:cs typeface="Georgia"/>
              </a:rPr>
              <a:t>the </a:t>
            </a:r>
            <a:r>
              <a:rPr sz="1800" spc="-40" dirty="0">
                <a:latin typeface="Georgia"/>
                <a:cs typeface="Georgia"/>
              </a:rPr>
              <a:t>workers</a:t>
            </a:r>
            <a:r>
              <a:rPr sz="1800" spc="-290" dirty="0">
                <a:latin typeface="Georgia"/>
                <a:cs typeface="Georgia"/>
              </a:rPr>
              <a:t> </a:t>
            </a:r>
            <a:r>
              <a:rPr sz="1800" spc="-40" dirty="0">
                <a:latin typeface="Georgia"/>
                <a:cs typeface="Georgia"/>
              </a:rPr>
              <a:t>are  </a:t>
            </a:r>
            <a:r>
              <a:rPr sz="1800" spc="-25" dirty="0">
                <a:latin typeface="Georgia"/>
                <a:cs typeface="Georgia"/>
              </a:rPr>
              <a:t>paid </a:t>
            </a:r>
            <a:r>
              <a:rPr sz="1800" spc="-10" dirty="0">
                <a:latin typeface="Georgia"/>
                <a:cs typeface="Georgia"/>
              </a:rPr>
              <a:t>on </a:t>
            </a:r>
            <a:r>
              <a:rPr sz="1800" dirty="0">
                <a:latin typeface="Georgia"/>
                <a:cs typeface="Georgia"/>
              </a:rPr>
              <a:t>the </a:t>
            </a:r>
            <a:r>
              <a:rPr sz="1800" spc="-35" dirty="0">
                <a:latin typeface="Georgia"/>
                <a:cs typeface="Georgia"/>
              </a:rPr>
              <a:t>basis </a:t>
            </a:r>
            <a:r>
              <a:rPr sz="1800" spc="-15" dirty="0">
                <a:latin typeface="Georgia"/>
                <a:cs typeface="Georgia"/>
              </a:rPr>
              <a:t>of </a:t>
            </a:r>
            <a:r>
              <a:rPr sz="1800" spc="-10" dirty="0">
                <a:latin typeface="Georgia"/>
                <a:cs typeface="Georgia"/>
              </a:rPr>
              <a:t>time </a:t>
            </a:r>
            <a:r>
              <a:rPr sz="1800" spc="-20" dirty="0">
                <a:latin typeface="Georgia"/>
                <a:cs typeface="Georgia"/>
              </a:rPr>
              <a:t>spent by</a:t>
            </a:r>
            <a:r>
              <a:rPr sz="1800" spc="-180" dirty="0">
                <a:latin typeface="Georgia"/>
                <a:cs typeface="Georgia"/>
              </a:rPr>
              <a:t> </a:t>
            </a:r>
            <a:r>
              <a:rPr sz="1800" spc="-10" dirty="0">
                <a:latin typeface="Georgia"/>
                <a:cs typeface="Georgia"/>
              </a:rPr>
              <a:t>them  </a:t>
            </a:r>
            <a:r>
              <a:rPr sz="1800" spc="-25" dirty="0">
                <a:latin typeface="Georgia"/>
                <a:cs typeface="Georgia"/>
              </a:rPr>
              <a:t>in </a:t>
            </a:r>
            <a:r>
              <a:rPr sz="1800" dirty="0">
                <a:latin typeface="Georgia"/>
                <a:cs typeface="Georgia"/>
              </a:rPr>
              <a:t>the</a:t>
            </a:r>
            <a:r>
              <a:rPr sz="1800" spc="-40" dirty="0">
                <a:latin typeface="Georgia"/>
                <a:cs typeface="Georgia"/>
              </a:rPr>
              <a:t> </a:t>
            </a:r>
            <a:r>
              <a:rPr sz="1800" spc="-20" dirty="0">
                <a:latin typeface="Georgia"/>
                <a:cs typeface="Georgia"/>
              </a:rPr>
              <a:t>factory</a:t>
            </a:r>
            <a:endParaRPr sz="1800">
              <a:latin typeface="Georgia"/>
              <a:cs typeface="Georgia"/>
            </a:endParaRPr>
          </a:p>
          <a:p>
            <a:pPr>
              <a:lnSpc>
                <a:spcPct val="100000"/>
              </a:lnSpc>
              <a:spcBef>
                <a:spcPts val="40"/>
              </a:spcBef>
            </a:pPr>
            <a:endParaRPr sz="2150">
              <a:latin typeface="Georgia"/>
              <a:cs typeface="Georgia"/>
            </a:endParaRPr>
          </a:p>
          <a:p>
            <a:pPr marL="12700" marR="417195">
              <a:lnSpc>
                <a:spcPct val="100000"/>
              </a:lnSpc>
            </a:pPr>
            <a:r>
              <a:rPr sz="1800" b="1" spc="45" dirty="0">
                <a:solidFill>
                  <a:srgbClr val="006FC0"/>
                </a:solidFill>
                <a:latin typeface="Times New Roman"/>
                <a:cs typeface="Times New Roman"/>
              </a:rPr>
              <a:t>Wages </a:t>
            </a:r>
            <a:r>
              <a:rPr sz="1800" b="1" spc="55" dirty="0">
                <a:solidFill>
                  <a:srgbClr val="006FC0"/>
                </a:solidFill>
                <a:latin typeface="Times New Roman"/>
                <a:cs typeface="Times New Roman"/>
              </a:rPr>
              <a:t>Earned </a:t>
            </a:r>
            <a:r>
              <a:rPr sz="1800" b="1" spc="-35" dirty="0">
                <a:solidFill>
                  <a:srgbClr val="006FC0"/>
                </a:solidFill>
                <a:latin typeface="Times New Roman"/>
                <a:cs typeface="Times New Roman"/>
              </a:rPr>
              <a:t>= </a:t>
            </a:r>
            <a:r>
              <a:rPr sz="1800" b="1" spc="85" dirty="0">
                <a:solidFill>
                  <a:srgbClr val="006FC0"/>
                </a:solidFill>
                <a:latin typeface="Times New Roman"/>
                <a:cs typeface="Times New Roman"/>
              </a:rPr>
              <a:t>Time  </a:t>
            </a:r>
            <a:r>
              <a:rPr sz="1800" b="1" spc="100" dirty="0">
                <a:solidFill>
                  <a:srgbClr val="006FC0"/>
                </a:solidFill>
                <a:latin typeface="Times New Roman"/>
                <a:cs typeface="Times New Roman"/>
              </a:rPr>
              <a:t>spent(Attended)</a:t>
            </a:r>
            <a:r>
              <a:rPr sz="1800" b="1" spc="-95" dirty="0">
                <a:solidFill>
                  <a:srgbClr val="006FC0"/>
                </a:solidFill>
                <a:latin typeface="Times New Roman"/>
                <a:cs typeface="Times New Roman"/>
              </a:rPr>
              <a:t> </a:t>
            </a:r>
            <a:r>
              <a:rPr sz="1800" b="1" spc="60" dirty="0">
                <a:solidFill>
                  <a:srgbClr val="006FC0"/>
                </a:solidFill>
                <a:latin typeface="Times New Roman"/>
                <a:cs typeface="Times New Roman"/>
              </a:rPr>
              <a:t>x</a:t>
            </a:r>
            <a:r>
              <a:rPr sz="1800" b="1" spc="-85" dirty="0">
                <a:solidFill>
                  <a:srgbClr val="006FC0"/>
                </a:solidFill>
                <a:latin typeface="Times New Roman"/>
                <a:cs typeface="Times New Roman"/>
              </a:rPr>
              <a:t> </a:t>
            </a:r>
            <a:r>
              <a:rPr sz="1800" b="1" spc="30" dirty="0">
                <a:solidFill>
                  <a:srgbClr val="006FC0"/>
                </a:solidFill>
                <a:latin typeface="Times New Roman"/>
                <a:cs typeface="Times New Roman"/>
              </a:rPr>
              <a:t>Wage</a:t>
            </a:r>
            <a:r>
              <a:rPr sz="1800" b="1" spc="-105" dirty="0">
                <a:solidFill>
                  <a:srgbClr val="006FC0"/>
                </a:solidFill>
                <a:latin typeface="Times New Roman"/>
                <a:cs typeface="Times New Roman"/>
              </a:rPr>
              <a:t> </a:t>
            </a:r>
            <a:r>
              <a:rPr sz="1800" b="1" spc="60" dirty="0">
                <a:solidFill>
                  <a:srgbClr val="006FC0"/>
                </a:solidFill>
                <a:latin typeface="Times New Roman"/>
                <a:cs typeface="Times New Roman"/>
              </a:rPr>
              <a:t>rate</a:t>
            </a:r>
            <a:r>
              <a:rPr sz="1800" b="1" spc="-95" dirty="0">
                <a:solidFill>
                  <a:srgbClr val="006FC0"/>
                </a:solidFill>
                <a:latin typeface="Times New Roman"/>
                <a:cs typeface="Times New Roman"/>
              </a:rPr>
              <a:t> </a:t>
            </a:r>
            <a:r>
              <a:rPr sz="1800" b="1" spc="80" dirty="0">
                <a:solidFill>
                  <a:srgbClr val="006FC0"/>
                </a:solidFill>
                <a:latin typeface="Times New Roman"/>
                <a:cs typeface="Times New Roman"/>
              </a:rPr>
              <a:t>per  </a:t>
            </a:r>
            <a:r>
              <a:rPr sz="1800" b="1" spc="125" dirty="0">
                <a:solidFill>
                  <a:srgbClr val="006FC0"/>
                </a:solidFill>
                <a:latin typeface="Times New Roman"/>
                <a:cs typeface="Times New Roman"/>
              </a:rPr>
              <a:t>hour/day/week/month</a:t>
            </a:r>
            <a:endParaRPr sz="18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02437" y="912698"/>
            <a:ext cx="7178675" cy="1123315"/>
          </a:xfrm>
          <a:prstGeom prst="rect">
            <a:avLst/>
          </a:prstGeom>
        </p:spPr>
        <p:txBody>
          <a:bodyPr vert="horz" wrap="square" lIns="0" tIns="12700" rIns="0" bIns="0" rtlCol="0">
            <a:spAutoFit/>
          </a:bodyPr>
          <a:lstStyle/>
          <a:p>
            <a:pPr marL="12700" marR="5080">
              <a:lnSpc>
                <a:spcPct val="100000"/>
              </a:lnSpc>
              <a:spcBef>
                <a:spcPts val="100"/>
              </a:spcBef>
            </a:pPr>
            <a:r>
              <a:rPr sz="3600" spc="-5" dirty="0"/>
              <a:t>PRINCIPLES OF </a:t>
            </a:r>
            <a:r>
              <a:rPr sz="3600" spc="-15" dirty="0"/>
              <a:t>WAGES </a:t>
            </a:r>
            <a:r>
              <a:rPr sz="3600" spc="-10" dirty="0"/>
              <a:t>AND  </a:t>
            </a:r>
            <a:r>
              <a:rPr sz="3600" spc="-35" dirty="0"/>
              <a:t>SALARY</a:t>
            </a:r>
            <a:r>
              <a:rPr sz="3600" spc="-25" dirty="0"/>
              <a:t> </a:t>
            </a:r>
            <a:r>
              <a:rPr sz="3600" spc="-20" dirty="0"/>
              <a:t>ADMINISTRATION</a:t>
            </a:r>
            <a:endParaRPr sz="3600"/>
          </a:p>
        </p:txBody>
      </p:sp>
      <p:sp>
        <p:nvSpPr>
          <p:cNvPr id="9" name="object 9"/>
          <p:cNvSpPr txBox="1"/>
          <p:nvPr/>
        </p:nvSpPr>
        <p:spPr>
          <a:xfrm>
            <a:off x="402437" y="2564968"/>
            <a:ext cx="8103234" cy="2586355"/>
          </a:xfrm>
          <a:prstGeom prst="rect">
            <a:avLst/>
          </a:prstGeom>
        </p:spPr>
        <p:txBody>
          <a:bodyPr vert="horz" wrap="square" lIns="0" tIns="12065" rIns="0" bIns="0" rtlCol="0">
            <a:spAutoFit/>
          </a:bodyPr>
          <a:lstStyle/>
          <a:p>
            <a:pPr marL="927100" indent="-915035">
              <a:lnSpc>
                <a:spcPct val="100000"/>
              </a:lnSpc>
              <a:spcBef>
                <a:spcPts val="95"/>
              </a:spcBef>
              <a:buFont typeface="Wingdings"/>
              <a:buChar char=""/>
              <a:tabLst>
                <a:tab pos="926465" algn="l"/>
                <a:tab pos="927735" algn="l"/>
              </a:tabLst>
            </a:pPr>
            <a:r>
              <a:rPr sz="2800" spc="-100" dirty="0">
                <a:latin typeface="Georgia"/>
                <a:cs typeface="Georgia"/>
              </a:rPr>
              <a:t>Pays </a:t>
            </a:r>
            <a:r>
              <a:rPr sz="2800" spc="-55" dirty="0">
                <a:latin typeface="Georgia"/>
                <a:cs typeface="Georgia"/>
              </a:rPr>
              <a:t>varies </a:t>
            </a:r>
            <a:r>
              <a:rPr sz="2800" spc="-75" dirty="0">
                <a:latin typeface="Georgia"/>
                <a:cs typeface="Georgia"/>
              </a:rPr>
              <a:t>as </a:t>
            </a:r>
            <a:r>
              <a:rPr sz="2800" spc="-45" dirty="0">
                <a:latin typeface="Georgia"/>
                <a:cs typeface="Georgia"/>
              </a:rPr>
              <a:t>per </a:t>
            </a:r>
            <a:r>
              <a:rPr sz="2800" spc="-40" dirty="0">
                <a:latin typeface="Georgia"/>
                <a:cs typeface="Georgia"/>
              </a:rPr>
              <a:t>skills</a:t>
            </a:r>
            <a:r>
              <a:rPr sz="2800" spc="-185" dirty="0">
                <a:latin typeface="Georgia"/>
                <a:cs typeface="Georgia"/>
              </a:rPr>
              <a:t> </a:t>
            </a:r>
            <a:r>
              <a:rPr sz="2800" spc="-45" dirty="0">
                <a:latin typeface="Georgia"/>
                <a:cs typeface="Georgia"/>
              </a:rPr>
              <a:t>required</a:t>
            </a:r>
            <a:endParaRPr sz="2800">
              <a:latin typeface="Georgia"/>
              <a:cs typeface="Georgia"/>
            </a:endParaRPr>
          </a:p>
          <a:p>
            <a:pPr>
              <a:lnSpc>
                <a:spcPct val="100000"/>
              </a:lnSpc>
              <a:spcBef>
                <a:spcPts val="10"/>
              </a:spcBef>
              <a:buFont typeface="Wingdings"/>
              <a:buChar char=""/>
            </a:pPr>
            <a:endParaRPr sz="2950">
              <a:latin typeface="Georgia"/>
              <a:cs typeface="Georgia"/>
            </a:endParaRPr>
          </a:p>
          <a:p>
            <a:pPr marL="927100" marR="5080" indent="-915035">
              <a:lnSpc>
                <a:spcPct val="100000"/>
              </a:lnSpc>
              <a:spcBef>
                <a:spcPts val="5"/>
              </a:spcBef>
              <a:buFont typeface="Wingdings"/>
              <a:buChar char=""/>
              <a:tabLst>
                <a:tab pos="926465" algn="l"/>
                <a:tab pos="927735" algn="l"/>
              </a:tabLst>
            </a:pPr>
            <a:r>
              <a:rPr sz="2800" spc="-50" dirty="0">
                <a:latin typeface="Georgia"/>
                <a:cs typeface="Georgia"/>
              </a:rPr>
              <a:t>General </a:t>
            </a:r>
            <a:r>
              <a:rPr sz="2800" spc="-35" dirty="0">
                <a:latin typeface="Georgia"/>
                <a:cs typeface="Georgia"/>
              </a:rPr>
              <a:t>level </a:t>
            </a:r>
            <a:r>
              <a:rPr sz="2800" spc="-25" dirty="0">
                <a:latin typeface="Georgia"/>
                <a:cs typeface="Georgia"/>
              </a:rPr>
              <a:t>of </a:t>
            </a:r>
            <a:r>
              <a:rPr sz="2800" spc="-60" dirty="0">
                <a:latin typeface="Georgia"/>
                <a:cs typeface="Georgia"/>
              </a:rPr>
              <a:t>wages </a:t>
            </a:r>
            <a:r>
              <a:rPr sz="2800" spc="-25" dirty="0">
                <a:latin typeface="Georgia"/>
                <a:cs typeface="Georgia"/>
              </a:rPr>
              <a:t>should </a:t>
            </a:r>
            <a:r>
              <a:rPr sz="2800" spc="-15" dirty="0">
                <a:latin typeface="Georgia"/>
                <a:cs typeface="Georgia"/>
              </a:rPr>
              <a:t>be </a:t>
            </a:r>
            <a:r>
              <a:rPr sz="2800" spc="-35" dirty="0">
                <a:latin typeface="Georgia"/>
                <a:cs typeface="Georgia"/>
              </a:rPr>
              <a:t>proportionate  </a:t>
            </a:r>
            <a:r>
              <a:rPr sz="2800" spc="-10" dirty="0">
                <a:latin typeface="Georgia"/>
                <a:cs typeface="Georgia"/>
              </a:rPr>
              <a:t>with </a:t>
            </a:r>
            <a:r>
              <a:rPr sz="2800" spc="-30" dirty="0">
                <a:latin typeface="Georgia"/>
                <a:cs typeface="Georgia"/>
              </a:rPr>
              <a:t>existing </a:t>
            </a:r>
            <a:r>
              <a:rPr sz="2800" spc="-35" dirty="0">
                <a:latin typeface="Georgia"/>
                <a:cs typeface="Georgia"/>
              </a:rPr>
              <a:t>labour </a:t>
            </a:r>
            <a:r>
              <a:rPr sz="2800" spc="-50" dirty="0">
                <a:latin typeface="Georgia"/>
                <a:cs typeface="Georgia"/>
              </a:rPr>
              <a:t>market</a:t>
            </a:r>
            <a:r>
              <a:rPr sz="2800" spc="-114" dirty="0">
                <a:latin typeface="Georgia"/>
                <a:cs typeface="Georgia"/>
              </a:rPr>
              <a:t> </a:t>
            </a:r>
            <a:r>
              <a:rPr sz="2800" spc="-65" dirty="0">
                <a:latin typeface="Georgia"/>
                <a:cs typeface="Georgia"/>
              </a:rPr>
              <a:t>rates</a:t>
            </a:r>
            <a:endParaRPr sz="2800">
              <a:latin typeface="Georgia"/>
              <a:cs typeface="Georgia"/>
            </a:endParaRPr>
          </a:p>
          <a:p>
            <a:pPr>
              <a:lnSpc>
                <a:spcPct val="100000"/>
              </a:lnSpc>
              <a:spcBef>
                <a:spcPts val="5"/>
              </a:spcBef>
              <a:buFont typeface="Wingdings"/>
              <a:buChar char=""/>
            </a:pPr>
            <a:endParaRPr sz="2950">
              <a:latin typeface="Georgia"/>
              <a:cs typeface="Georgia"/>
            </a:endParaRPr>
          </a:p>
          <a:p>
            <a:pPr marL="927100" indent="-915035">
              <a:lnSpc>
                <a:spcPct val="100000"/>
              </a:lnSpc>
              <a:spcBef>
                <a:spcPts val="5"/>
              </a:spcBef>
              <a:buFont typeface="Wingdings"/>
              <a:buChar char=""/>
              <a:tabLst>
                <a:tab pos="926465" algn="l"/>
                <a:tab pos="927735" algn="l"/>
              </a:tabLst>
            </a:pPr>
            <a:r>
              <a:rPr sz="2800" spc="-70" dirty="0">
                <a:latin typeface="Georgia"/>
                <a:cs typeface="Georgia"/>
              </a:rPr>
              <a:t>Equal pay </a:t>
            </a:r>
            <a:r>
              <a:rPr sz="2800" spc="-50" dirty="0">
                <a:latin typeface="Georgia"/>
                <a:cs typeface="Georgia"/>
              </a:rPr>
              <a:t>for </a:t>
            </a:r>
            <a:r>
              <a:rPr sz="2800" spc="-30" dirty="0">
                <a:latin typeface="Georgia"/>
                <a:cs typeface="Georgia"/>
              </a:rPr>
              <a:t>equal</a:t>
            </a:r>
            <a:r>
              <a:rPr sz="2800" spc="-35" dirty="0">
                <a:latin typeface="Georgia"/>
                <a:cs typeface="Georgia"/>
              </a:rPr>
              <a:t> </a:t>
            </a:r>
            <a:r>
              <a:rPr sz="2800" spc="-50" dirty="0">
                <a:latin typeface="Georgia"/>
                <a:cs typeface="Georgia"/>
              </a:rPr>
              <a:t>work</a:t>
            </a:r>
            <a:endParaRPr sz="2800">
              <a:latin typeface="Georgia"/>
              <a:cs typeface="Georgia"/>
            </a:endParaRPr>
          </a:p>
        </p:txBody>
      </p:sp>
      <p:sp>
        <p:nvSpPr>
          <p:cNvPr id="10" name="object 10"/>
          <p:cNvSpPr/>
          <p:nvPr/>
        </p:nvSpPr>
        <p:spPr>
          <a:xfrm>
            <a:off x="5148071" y="4437887"/>
            <a:ext cx="3829812" cy="2420111"/>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474370" y="2421382"/>
            <a:ext cx="5890260" cy="3592829"/>
          </a:xfrm>
          <a:prstGeom prst="rect">
            <a:avLst/>
          </a:prstGeom>
        </p:spPr>
        <p:txBody>
          <a:bodyPr vert="horz" wrap="square" lIns="0" tIns="12700" rIns="0" bIns="0" rtlCol="0">
            <a:spAutoFit/>
          </a:bodyPr>
          <a:lstStyle/>
          <a:p>
            <a:pPr marL="195580" indent="-182880">
              <a:lnSpc>
                <a:spcPct val="100000"/>
              </a:lnSpc>
              <a:spcBef>
                <a:spcPts val="100"/>
              </a:spcBef>
              <a:buAutoNum type="arabicPeriod"/>
              <a:tabLst>
                <a:tab pos="195580" algn="l"/>
              </a:tabLst>
            </a:pPr>
            <a:r>
              <a:rPr sz="1800" spc="-85" dirty="0">
                <a:latin typeface="Georgia"/>
                <a:cs typeface="Georgia"/>
              </a:rPr>
              <a:t>To </a:t>
            </a:r>
            <a:r>
              <a:rPr sz="1800" spc="-20" dirty="0">
                <a:latin typeface="Georgia"/>
                <a:cs typeface="Georgia"/>
              </a:rPr>
              <a:t>recruit </a:t>
            </a:r>
            <a:r>
              <a:rPr sz="1800" spc="-30" dirty="0">
                <a:latin typeface="Georgia"/>
                <a:cs typeface="Georgia"/>
              </a:rPr>
              <a:t>persons </a:t>
            </a:r>
            <a:r>
              <a:rPr sz="1800" spc="-35" dirty="0">
                <a:latin typeface="Georgia"/>
                <a:cs typeface="Georgia"/>
              </a:rPr>
              <a:t>for </a:t>
            </a:r>
            <a:r>
              <a:rPr sz="1800" spc="-45" dirty="0">
                <a:latin typeface="Georgia"/>
                <a:cs typeface="Georgia"/>
              </a:rPr>
              <a:t>a</a:t>
            </a:r>
            <a:r>
              <a:rPr sz="1800" spc="-125" dirty="0">
                <a:latin typeface="Georgia"/>
                <a:cs typeface="Georgia"/>
              </a:rPr>
              <a:t> </a:t>
            </a:r>
            <a:r>
              <a:rPr sz="1800" spc="-25" dirty="0">
                <a:latin typeface="Georgia"/>
                <a:cs typeface="Georgia"/>
              </a:rPr>
              <a:t>firm</a:t>
            </a:r>
            <a:endParaRPr sz="1800">
              <a:latin typeface="Georgia"/>
              <a:cs typeface="Georgia"/>
            </a:endParaRPr>
          </a:p>
          <a:p>
            <a:pPr>
              <a:lnSpc>
                <a:spcPct val="100000"/>
              </a:lnSpc>
              <a:buAutoNum type="arabicPeriod"/>
            </a:pPr>
            <a:endParaRPr sz="1900">
              <a:latin typeface="Georgia"/>
              <a:cs typeface="Georgia"/>
            </a:endParaRPr>
          </a:p>
          <a:p>
            <a:pPr marL="234950" indent="-222885">
              <a:lnSpc>
                <a:spcPct val="100000"/>
              </a:lnSpc>
              <a:buAutoNum type="arabicPeriod"/>
              <a:tabLst>
                <a:tab pos="235585" algn="l"/>
              </a:tabLst>
            </a:pPr>
            <a:r>
              <a:rPr sz="1800" spc="-85" dirty="0">
                <a:latin typeface="Georgia"/>
                <a:cs typeface="Georgia"/>
              </a:rPr>
              <a:t>To </a:t>
            </a:r>
            <a:r>
              <a:rPr sz="1800" spc="-20" dirty="0">
                <a:latin typeface="Georgia"/>
                <a:cs typeface="Georgia"/>
              </a:rPr>
              <a:t>control </a:t>
            </a:r>
            <a:r>
              <a:rPr sz="1800" spc="-35" dirty="0">
                <a:latin typeface="Georgia"/>
                <a:cs typeface="Georgia"/>
              </a:rPr>
              <a:t>pay-rolls</a:t>
            </a:r>
            <a:endParaRPr sz="1800">
              <a:latin typeface="Georgia"/>
              <a:cs typeface="Georgia"/>
            </a:endParaRPr>
          </a:p>
          <a:p>
            <a:pPr>
              <a:lnSpc>
                <a:spcPct val="100000"/>
              </a:lnSpc>
              <a:buAutoNum type="arabicPeriod"/>
            </a:pPr>
            <a:endParaRPr sz="1900">
              <a:latin typeface="Georgia"/>
              <a:cs typeface="Georgia"/>
            </a:endParaRPr>
          </a:p>
          <a:p>
            <a:pPr marL="228600" indent="-216535">
              <a:lnSpc>
                <a:spcPct val="100000"/>
              </a:lnSpc>
              <a:buAutoNum type="arabicPeriod"/>
              <a:tabLst>
                <a:tab pos="229235" algn="l"/>
              </a:tabLst>
            </a:pPr>
            <a:r>
              <a:rPr sz="1800" spc="-10" dirty="0">
                <a:latin typeface="Georgia"/>
                <a:cs typeface="Georgia"/>
              </a:rPr>
              <a:t>The </a:t>
            </a:r>
            <a:r>
              <a:rPr sz="1800" spc="-20" dirty="0">
                <a:latin typeface="Georgia"/>
                <a:cs typeface="Georgia"/>
              </a:rPr>
              <a:t>elimination of </a:t>
            </a:r>
            <a:r>
              <a:rPr sz="1800" spc="-25" dirty="0">
                <a:latin typeface="Georgia"/>
                <a:cs typeface="Georgia"/>
              </a:rPr>
              <a:t>exceptionally </a:t>
            </a:r>
            <a:r>
              <a:rPr sz="1800" spc="-20" dirty="0">
                <a:latin typeface="Georgia"/>
                <a:cs typeface="Georgia"/>
              </a:rPr>
              <a:t>low</a:t>
            </a:r>
            <a:r>
              <a:rPr sz="1800" spc="-100" dirty="0">
                <a:latin typeface="Georgia"/>
                <a:cs typeface="Georgia"/>
              </a:rPr>
              <a:t> </a:t>
            </a:r>
            <a:r>
              <a:rPr sz="1800" spc="-40" dirty="0">
                <a:latin typeface="Georgia"/>
                <a:cs typeface="Georgia"/>
              </a:rPr>
              <a:t>wages</a:t>
            </a:r>
            <a:endParaRPr sz="1800">
              <a:latin typeface="Georgia"/>
              <a:cs typeface="Georgia"/>
            </a:endParaRPr>
          </a:p>
          <a:p>
            <a:pPr>
              <a:lnSpc>
                <a:spcPct val="100000"/>
              </a:lnSpc>
              <a:spcBef>
                <a:spcPts val="5"/>
              </a:spcBef>
              <a:buAutoNum type="arabicPeriod"/>
            </a:pPr>
            <a:endParaRPr sz="1900">
              <a:latin typeface="Georgia"/>
              <a:cs typeface="Georgia"/>
            </a:endParaRPr>
          </a:p>
          <a:p>
            <a:pPr marL="243840" indent="-231775">
              <a:lnSpc>
                <a:spcPct val="100000"/>
              </a:lnSpc>
              <a:buAutoNum type="arabicPeriod"/>
              <a:tabLst>
                <a:tab pos="244475" algn="l"/>
              </a:tabLst>
            </a:pPr>
            <a:r>
              <a:rPr sz="1800" spc="-85" dirty="0">
                <a:latin typeface="Georgia"/>
                <a:cs typeface="Georgia"/>
              </a:rPr>
              <a:t>To </a:t>
            </a:r>
            <a:r>
              <a:rPr sz="1800" spc="-25" dirty="0">
                <a:latin typeface="Georgia"/>
                <a:cs typeface="Georgia"/>
              </a:rPr>
              <a:t>motivate </a:t>
            </a:r>
            <a:r>
              <a:rPr sz="1800" spc="-15" dirty="0">
                <a:latin typeface="Georgia"/>
                <a:cs typeface="Georgia"/>
              </a:rPr>
              <a:t>people </a:t>
            </a:r>
            <a:r>
              <a:rPr sz="1800" spc="-5" dirty="0">
                <a:latin typeface="Georgia"/>
                <a:cs typeface="Georgia"/>
              </a:rPr>
              <a:t>to </a:t>
            </a:r>
            <a:r>
              <a:rPr sz="1800" spc="-30" dirty="0">
                <a:latin typeface="Georgia"/>
                <a:cs typeface="Georgia"/>
              </a:rPr>
              <a:t>perform</a:t>
            </a:r>
            <a:r>
              <a:rPr sz="1800" spc="-50" dirty="0">
                <a:latin typeface="Georgia"/>
                <a:cs typeface="Georgia"/>
              </a:rPr>
              <a:t> </a:t>
            </a:r>
            <a:r>
              <a:rPr sz="1800" spc="-20" dirty="0">
                <a:latin typeface="Georgia"/>
                <a:cs typeface="Georgia"/>
              </a:rPr>
              <a:t>better</a:t>
            </a:r>
            <a:endParaRPr sz="1800">
              <a:latin typeface="Georgia"/>
              <a:cs typeface="Georgia"/>
            </a:endParaRPr>
          </a:p>
          <a:p>
            <a:pPr>
              <a:lnSpc>
                <a:spcPct val="100000"/>
              </a:lnSpc>
              <a:buAutoNum type="arabicPeriod"/>
            </a:pPr>
            <a:endParaRPr sz="1900">
              <a:latin typeface="Georgia"/>
              <a:cs typeface="Georgia"/>
            </a:endParaRPr>
          </a:p>
          <a:p>
            <a:pPr marL="231775" indent="-219710">
              <a:lnSpc>
                <a:spcPct val="100000"/>
              </a:lnSpc>
              <a:buAutoNum type="arabicPeriod"/>
              <a:tabLst>
                <a:tab pos="232410" algn="l"/>
              </a:tabLst>
            </a:pPr>
            <a:r>
              <a:rPr sz="1800" spc="-85" dirty="0">
                <a:latin typeface="Georgia"/>
                <a:cs typeface="Georgia"/>
              </a:rPr>
              <a:t>To </a:t>
            </a:r>
            <a:r>
              <a:rPr sz="1800" spc="-25" dirty="0">
                <a:latin typeface="Georgia"/>
                <a:cs typeface="Georgia"/>
              </a:rPr>
              <a:t>maintain </a:t>
            </a:r>
            <a:r>
              <a:rPr sz="1800" spc="-45" dirty="0">
                <a:latin typeface="Georgia"/>
                <a:cs typeface="Georgia"/>
              </a:rPr>
              <a:t>a </a:t>
            </a:r>
            <a:r>
              <a:rPr sz="1800" spc="-20" dirty="0">
                <a:latin typeface="Georgia"/>
                <a:cs typeface="Georgia"/>
              </a:rPr>
              <a:t>good </a:t>
            </a:r>
            <a:r>
              <a:rPr sz="1800" spc="-10" dirty="0">
                <a:latin typeface="Georgia"/>
                <a:cs typeface="Georgia"/>
              </a:rPr>
              <a:t>public</a:t>
            </a:r>
            <a:r>
              <a:rPr sz="1800" spc="-15" dirty="0">
                <a:latin typeface="Georgia"/>
                <a:cs typeface="Georgia"/>
              </a:rPr>
              <a:t> </a:t>
            </a:r>
            <a:r>
              <a:rPr sz="1800" spc="-35" dirty="0">
                <a:latin typeface="Georgia"/>
                <a:cs typeface="Georgia"/>
              </a:rPr>
              <a:t>image.</a:t>
            </a:r>
            <a:endParaRPr sz="1800">
              <a:latin typeface="Georgia"/>
              <a:cs typeface="Georgia"/>
            </a:endParaRPr>
          </a:p>
          <a:p>
            <a:pPr>
              <a:lnSpc>
                <a:spcPct val="100000"/>
              </a:lnSpc>
              <a:buAutoNum type="arabicPeriod"/>
            </a:pPr>
            <a:endParaRPr sz="1900">
              <a:latin typeface="Georgia"/>
              <a:cs typeface="Georgia"/>
            </a:endParaRPr>
          </a:p>
          <a:p>
            <a:pPr marL="251460" indent="-239395">
              <a:lnSpc>
                <a:spcPct val="100000"/>
              </a:lnSpc>
              <a:buAutoNum type="arabicPeriod"/>
              <a:tabLst>
                <a:tab pos="252095" algn="l"/>
              </a:tabLst>
            </a:pPr>
            <a:r>
              <a:rPr sz="1800" spc="-45" dirty="0">
                <a:latin typeface="Georgia"/>
                <a:cs typeface="Georgia"/>
              </a:rPr>
              <a:t>Full </a:t>
            </a:r>
            <a:r>
              <a:rPr sz="1800" spc="-20" dirty="0">
                <a:latin typeface="Georgia"/>
                <a:cs typeface="Georgia"/>
              </a:rPr>
              <a:t>employment </a:t>
            </a:r>
            <a:r>
              <a:rPr sz="1800" spc="-25" dirty="0">
                <a:latin typeface="Georgia"/>
                <a:cs typeface="Georgia"/>
              </a:rPr>
              <a:t>and </a:t>
            </a:r>
            <a:r>
              <a:rPr sz="1800" spc="-15" dirty="0">
                <a:latin typeface="Georgia"/>
                <a:cs typeface="Georgia"/>
              </a:rPr>
              <a:t>optimum allocation </a:t>
            </a:r>
            <a:r>
              <a:rPr sz="1800" spc="-20" dirty="0">
                <a:latin typeface="Georgia"/>
                <a:cs typeface="Georgia"/>
              </a:rPr>
              <a:t>of </a:t>
            </a:r>
            <a:r>
              <a:rPr sz="1800" spc="-25" dirty="0">
                <a:latin typeface="Georgia"/>
                <a:cs typeface="Georgia"/>
              </a:rPr>
              <a:t>all</a:t>
            </a:r>
            <a:r>
              <a:rPr sz="1800" spc="-65" dirty="0">
                <a:latin typeface="Georgia"/>
                <a:cs typeface="Georgia"/>
              </a:rPr>
              <a:t> </a:t>
            </a:r>
            <a:r>
              <a:rPr sz="1800" spc="-35" dirty="0">
                <a:latin typeface="Georgia"/>
                <a:cs typeface="Georgia"/>
              </a:rPr>
              <a:t>resources</a:t>
            </a:r>
            <a:endParaRPr sz="1800">
              <a:latin typeface="Georgia"/>
              <a:cs typeface="Georgia"/>
            </a:endParaRPr>
          </a:p>
          <a:p>
            <a:pPr>
              <a:lnSpc>
                <a:spcPct val="100000"/>
              </a:lnSpc>
              <a:spcBef>
                <a:spcPts val="5"/>
              </a:spcBef>
              <a:buAutoNum type="arabicPeriod"/>
            </a:pPr>
            <a:endParaRPr sz="1900">
              <a:latin typeface="Georgia"/>
              <a:cs typeface="Georgia"/>
            </a:endParaRPr>
          </a:p>
          <a:p>
            <a:pPr marL="234950" indent="-222885">
              <a:lnSpc>
                <a:spcPct val="100000"/>
              </a:lnSpc>
              <a:buAutoNum type="arabicPeriod"/>
              <a:tabLst>
                <a:tab pos="235585" algn="l"/>
              </a:tabLst>
            </a:pPr>
            <a:r>
              <a:rPr sz="1800" spc="-10" dirty="0">
                <a:latin typeface="Georgia"/>
                <a:cs typeface="Georgia"/>
              </a:rPr>
              <a:t>The </a:t>
            </a:r>
            <a:r>
              <a:rPr sz="1800" spc="-20" dirty="0">
                <a:latin typeface="Georgia"/>
                <a:cs typeface="Georgia"/>
              </a:rPr>
              <a:t>establishment of </a:t>
            </a:r>
            <a:r>
              <a:rPr sz="1800" spc="-40" dirty="0">
                <a:latin typeface="Georgia"/>
                <a:cs typeface="Georgia"/>
              </a:rPr>
              <a:t>fair wages</a:t>
            </a:r>
            <a:r>
              <a:rPr sz="1800" spc="-175" dirty="0">
                <a:latin typeface="Georgia"/>
                <a:cs typeface="Georgia"/>
              </a:rPr>
              <a:t> </a:t>
            </a:r>
            <a:r>
              <a:rPr sz="1800" spc="-35" dirty="0">
                <a:latin typeface="Georgia"/>
                <a:cs typeface="Georgia"/>
              </a:rPr>
              <a:t>standards</a:t>
            </a:r>
            <a:endParaRPr sz="1800">
              <a:latin typeface="Georgia"/>
              <a:cs typeface="Georgia"/>
            </a:endParaRPr>
          </a:p>
        </p:txBody>
      </p:sp>
      <p:sp>
        <p:nvSpPr>
          <p:cNvPr id="9" name="object 9"/>
          <p:cNvSpPr txBox="1">
            <a:spLocks noGrp="1"/>
          </p:cNvSpPr>
          <p:nvPr>
            <p:ph type="title"/>
          </p:nvPr>
        </p:nvSpPr>
        <p:spPr>
          <a:xfrm>
            <a:off x="1589024" y="844041"/>
            <a:ext cx="6547484" cy="1002030"/>
          </a:xfrm>
          <a:prstGeom prst="rect">
            <a:avLst/>
          </a:prstGeom>
        </p:spPr>
        <p:txBody>
          <a:bodyPr vert="horz" wrap="square" lIns="0" tIns="13335" rIns="0" bIns="0" rtlCol="0">
            <a:spAutoFit/>
          </a:bodyPr>
          <a:lstStyle/>
          <a:p>
            <a:pPr marL="300355" marR="5080" indent="-288290">
              <a:lnSpc>
                <a:spcPct val="100000"/>
              </a:lnSpc>
              <a:spcBef>
                <a:spcPts val="105"/>
              </a:spcBef>
            </a:pPr>
            <a:r>
              <a:rPr sz="3200" dirty="0"/>
              <a:t>OBJECTIVES OF </a:t>
            </a:r>
            <a:r>
              <a:rPr sz="3200" spc="-10" dirty="0"/>
              <a:t>WAGES</a:t>
            </a:r>
            <a:r>
              <a:rPr sz="3200" spc="-130" dirty="0"/>
              <a:t> </a:t>
            </a:r>
            <a:r>
              <a:rPr sz="3200" dirty="0"/>
              <a:t>AND  </a:t>
            </a:r>
            <a:r>
              <a:rPr sz="3200" spc="-25" dirty="0"/>
              <a:t>SALARY</a:t>
            </a:r>
            <a:r>
              <a:rPr sz="3200" spc="-60" dirty="0"/>
              <a:t> </a:t>
            </a:r>
            <a:r>
              <a:rPr sz="3200" spc="-15" dirty="0"/>
              <a:t>ADMINISTRATION</a:t>
            </a:r>
            <a:endParaRPr sz="3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74370" y="970026"/>
            <a:ext cx="7305675" cy="513715"/>
          </a:xfrm>
          <a:prstGeom prst="rect">
            <a:avLst/>
          </a:prstGeom>
        </p:spPr>
        <p:txBody>
          <a:bodyPr vert="horz" wrap="square" lIns="0" tIns="13335" rIns="0" bIns="0" rtlCol="0">
            <a:spAutoFit/>
          </a:bodyPr>
          <a:lstStyle/>
          <a:p>
            <a:pPr marL="12700">
              <a:lnSpc>
                <a:spcPct val="100000"/>
              </a:lnSpc>
              <a:spcBef>
                <a:spcPts val="105"/>
              </a:spcBef>
            </a:pPr>
            <a:r>
              <a:rPr sz="3200" b="1" spc="-30" dirty="0">
                <a:latin typeface="Arial"/>
                <a:cs typeface="Arial"/>
              </a:rPr>
              <a:t>Administration </a:t>
            </a:r>
            <a:r>
              <a:rPr sz="3200" b="1" spc="30" dirty="0">
                <a:latin typeface="Arial"/>
                <a:cs typeface="Arial"/>
              </a:rPr>
              <a:t>of Wages </a:t>
            </a:r>
            <a:r>
              <a:rPr sz="3200" b="1" spc="50" dirty="0">
                <a:latin typeface="Arial"/>
                <a:cs typeface="Arial"/>
              </a:rPr>
              <a:t>and</a:t>
            </a:r>
            <a:r>
              <a:rPr sz="3200" b="1" spc="-80" dirty="0">
                <a:latin typeface="Arial"/>
                <a:cs typeface="Arial"/>
              </a:rPr>
              <a:t> </a:t>
            </a:r>
            <a:r>
              <a:rPr sz="3200" b="1" spc="-25" dirty="0">
                <a:latin typeface="Arial"/>
                <a:cs typeface="Arial"/>
              </a:rPr>
              <a:t>Salaries</a:t>
            </a:r>
            <a:endParaRPr sz="3200">
              <a:latin typeface="Arial"/>
              <a:cs typeface="Arial"/>
            </a:endParaRPr>
          </a:p>
        </p:txBody>
      </p:sp>
      <p:sp>
        <p:nvSpPr>
          <p:cNvPr id="9" name="object 9"/>
          <p:cNvSpPr txBox="1"/>
          <p:nvPr/>
        </p:nvSpPr>
        <p:spPr>
          <a:xfrm>
            <a:off x="474370" y="1945386"/>
            <a:ext cx="6732270" cy="3758565"/>
          </a:xfrm>
          <a:prstGeom prst="rect">
            <a:avLst/>
          </a:prstGeom>
        </p:spPr>
        <p:txBody>
          <a:bodyPr vert="horz" wrap="square" lIns="0" tIns="13335" rIns="0" bIns="0" rtlCol="0">
            <a:spAutoFit/>
          </a:bodyPr>
          <a:lstStyle/>
          <a:p>
            <a:pPr marL="12700">
              <a:lnSpc>
                <a:spcPct val="100000"/>
              </a:lnSpc>
              <a:spcBef>
                <a:spcPts val="105"/>
              </a:spcBef>
            </a:pPr>
            <a:r>
              <a:rPr sz="3200" b="1" spc="35" dirty="0">
                <a:latin typeface="Arial"/>
                <a:cs typeface="Arial"/>
              </a:rPr>
              <a:t>Handled</a:t>
            </a:r>
            <a:r>
              <a:rPr sz="3200" b="1" spc="-20" dirty="0">
                <a:latin typeface="Arial"/>
                <a:cs typeface="Arial"/>
              </a:rPr>
              <a:t> by:-</a:t>
            </a:r>
            <a:endParaRPr sz="3200">
              <a:latin typeface="Arial"/>
              <a:cs typeface="Arial"/>
            </a:endParaRPr>
          </a:p>
          <a:p>
            <a:pPr marL="363220" indent="-350520">
              <a:lnSpc>
                <a:spcPct val="100000"/>
              </a:lnSpc>
              <a:spcBef>
                <a:spcPts val="1785"/>
              </a:spcBef>
              <a:buFont typeface="Wingdings"/>
              <a:buChar char=""/>
              <a:tabLst>
                <a:tab pos="362585" algn="l"/>
                <a:tab pos="363220" algn="l"/>
              </a:tabLst>
            </a:pPr>
            <a:r>
              <a:rPr sz="1800" spc="-30" dirty="0">
                <a:latin typeface="Georgia"/>
                <a:cs typeface="Georgia"/>
              </a:rPr>
              <a:t>Personnel </a:t>
            </a:r>
            <a:r>
              <a:rPr sz="1800" spc="-20" dirty="0">
                <a:latin typeface="Georgia"/>
                <a:cs typeface="Georgia"/>
              </a:rPr>
              <a:t>department </a:t>
            </a:r>
            <a:r>
              <a:rPr sz="1800" spc="-260" dirty="0">
                <a:latin typeface="Georgia"/>
                <a:cs typeface="Georgia"/>
              </a:rPr>
              <a:t>–</a:t>
            </a:r>
            <a:r>
              <a:rPr sz="1800" spc="-90" dirty="0">
                <a:latin typeface="Georgia"/>
                <a:cs typeface="Georgia"/>
              </a:rPr>
              <a:t> </a:t>
            </a:r>
            <a:r>
              <a:rPr sz="1800" spc="25" dirty="0">
                <a:latin typeface="Georgia"/>
                <a:cs typeface="Georgia"/>
              </a:rPr>
              <a:t>Or </a:t>
            </a:r>
            <a:r>
              <a:rPr sz="1800" spc="-20" dirty="0">
                <a:latin typeface="Georgia"/>
                <a:cs typeface="Georgia"/>
              </a:rPr>
              <a:t>committee </a:t>
            </a:r>
            <a:r>
              <a:rPr sz="1800" spc="-50" dirty="0">
                <a:latin typeface="Georgia"/>
                <a:cs typeface="Georgia"/>
              </a:rPr>
              <a:t>who’s </a:t>
            </a:r>
            <a:r>
              <a:rPr sz="1800" spc="-40" dirty="0">
                <a:latin typeface="Georgia"/>
                <a:cs typeface="Georgia"/>
              </a:rPr>
              <a:t>major </a:t>
            </a:r>
            <a:r>
              <a:rPr sz="1800" spc="-20" dirty="0">
                <a:latin typeface="Georgia"/>
                <a:cs typeface="Georgia"/>
              </a:rPr>
              <a:t>functions</a:t>
            </a:r>
            <a:r>
              <a:rPr sz="1800" spc="-225" dirty="0">
                <a:latin typeface="Georgia"/>
                <a:cs typeface="Georgia"/>
              </a:rPr>
              <a:t> </a:t>
            </a:r>
            <a:r>
              <a:rPr sz="1800" spc="-40" dirty="0">
                <a:latin typeface="Georgia"/>
                <a:cs typeface="Georgia"/>
              </a:rPr>
              <a:t>are</a:t>
            </a:r>
            <a:endParaRPr sz="1800">
              <a:latin typeface="Georgia"/>
              <a:cs typeface="Georgia"/>
            </a:endParaRPr>
          </a:p>
          <a:p>
            <a:pPr>
              <a:lnSpc>
                <a:spcPct val="100000"/>
              </a:lnSpc>
              <a:buFont typeface="Wingdings"/>
              <a:buChar char=""/>
            </a:pPr>
            <a:endParaRPr sz="1900">
              <a:latin typeface="Georgia"/>
              <a:cs typeface="Georgia"/>
            </a:endParaRPr>
          </a:p>
          <a:p>
            <a:pPr marL="360045" indent="-347980">
              <a:lnSpc>
                <a:spcPct val="100000"/>
              </a:lnSpc>
              <a:buFont typeface="Wingdings"/>
              <a:buChar char=""/>
              <a:tabLst>
                <a:tab pos="360045" algn="l"/>
                <a:tab pos="360680" algn="l"/>
              </a:tabLst>
            </a:pPr>
            <a:r>
              <a:rPr sz="1800" spc="-30" dirty="0">
                <a:latin typeface="Georgia"/>
                <a:cs typeface="Georgia"/>
              </a:rPr>
              <a:t>Approval </a:t>
            </a:r>
            <a:r>
              <a:rPr sz="1800" spc="-5" dirty="0">
                <a:latin typeface="Georgia"/>
                <a:cs typeface="Georgia"/>
              </a:rPr>
              <a:t>to </a:t>
            </a:r>
            <a:r>
              <a:rPr sz="1800" spc="-25" dirty="0">
                <a:latin typeface="Georgia"/>
                <a:cs typeface="Georgia"/>
              </a:rPr>
              <a:t>management </a:t>
            </a:r>
            <a:r>
              <a:rPr sz="1800" spc="-10" dirty="0">
                <a:latin typeface="Georgia"/>
                <a:cs typeface="Georgia"/>
              </a:rPr>
              <a:t>on </a:t>
            </a:r>
            <a:r>
              <a:rPr sz="1800" spc="-20" dirty="0">
                <a:latin typeface="Georgia"/>
                <a:cs typeface="Georgia"/>
              </a:rPr>
              <a:t>job evaluation</a:t>
            </a:r>
            <a:r>
              <a:rPr sz="1800" spc="-100" dirty="0">
                <a:latin typeface="Georgia"/>
                <a:cs typeface="Georgia"/>
              </a:rPr>
              <a:t> </a:t>
            </a:r>
            <a:r>
              <a:rPr sz="1800" spc="-20" dirty="0">
                <a:latin typeface="Georgia"/>
                <a:cs typeface="Georgia"/>
              </a:rPr>
              <a:t>methods</a:t>
            </a:r>
            <a:endParaRPr sz="1800">
              <a:latin typeface="Georgia"/>
              <a:cs typeface="Georgia"/>
            </a:endParaRPr>
          </a:p>
          <a:p>
            <a:pPr>
              <a:lnSpc>
                <a:spcPct val="100000"/>
              </a:lnSpc>
              <a:buFont typeface="Wingdings"/>
              <a:buChar char=""/>
            </a:pPr>
            <a:endParaRPr sz="1900">
              <a:latin typeface="Georgia"/>
              <a:cs typeface="Georgia"/>
            </a:endParaRPr>
          </a:p>
          <a:p>
            <a:pPr marL="363220" indent="-350520">
              <a:lnSpc>
                <a:spcPct val="100000"/>
              </a:lnSpc>
              <a:buFont typeface="Wingdings"/>
              <a:buChar char=""/>
              <a:tabLst>
                <a:tab pos="362585" algn="l"/>
                <a:tab pos="363220" algn="l"/>
              </a:tabLst>
            </a:pPr>
            <a:r>
              <a:rPr sz="1800" spc="-40" dirty="0">
                <a:latin typeface="Georgia"/>
                <a:cs typeface="Georgia"/>
              </a:rPr>
              <a:t>Review </a:t>
            </a:r>
            <a:r>
              <a:rPr sz="1800" spc="-15" dirty="0">
                <a:latin typeface="Georgia"/>
                <a:cs typeface="Georgia"/>
              </a:rPr>
              <a:t>of </a:t>
            </a:r>
            <a:r>
              <a:rPr sz="1800" spc="-20" dirty="0">
                <a:latin typeface="Georgia"/>
                <a:cs typeface="Georgia"/>
              </a:rPr>
              <a:t>basic </a:t>
            </a:r>
            <a:r>
              <a:rPr sz="1800" spc="-35" dirty="0">
                <a:latin typeface="Georgia"/>
                <a:cs typeface="Georgia"/>
              </a:rPr>
              <a:t>wage </a:t>
            </a:r>
            <a:r>
              <a:rPr sz="1800" spc="-25" dirty="0">
                <a:latin typeface="Georgia"/>
                <a:cs typeface="Georgia"/>
              </a:rPr>
              <a:t>and </a:t>
            </a:r>
            <a:r>
              <a:rPr sz="1800" spc="-35" dirty="0">
                <a:latin typeface="Georgia"/>
                <a:cs typeface="Georgia"/>
              </a:rPr>
              <a:t>salary</a:t>
            </a:r>
            <a:r>
              <a:rPr sz="1800" spc="-145" dirty="0">
                <a:latin typeface="Georgia"/>
                <a:cs typeface="Georgia"/>
              </a:rPr>
              <a:t> </a:t>
            </a:r>
            <a:r>
              <a:rPr sz="1800" spc="-20" dirty="0">
                <a:latin typeface="Georgia"/>
                <a:cs typeface="Georgia"/>
              </a:rPr>
              <a:t>structure</a:t>
            </a:r>
            <a:endParaRPr sz="1800">
              <a:latin typeface="Georgia"/>
              <a:cs typeface="Georgia"/>
            </a:endParaRPr>
          </a:p>
          <a:p>
            <a:pPr>
              <a:lnSpc>
                <a:spcPct val="100000"/>
              </a:lnSpc>
              <a:spcBef>
                <a:spcPts val="5"/>
              </a:spcBef>
              <a:buFont typeface="Wingdings"/>
              <a:buChar char=""/>
            </a:pPr>
            <a:endParaRPr sz="1900">
              <a:latin typeface="Georgia"/>
              <a:cs typeface="Georgia"/>
            </a:endParaRPr>
          </a:p>
          <a:p>
            <a:pPr marL="363220" indent="-350520">
              <a:lnSpc>
                <a:spcPct val="100000"/>
              </a:lnSpc>
              <a:buFont typeface="Wingdings"/>
              <a:buChar char=""/>
              <a:tabLst>
                <a:tab pos="362585" algn="l"/>
                <a:tab pos="363220" algn="l"/>
              </a:tabLst>
            </a:pPr>
            <a:r>
              <a:rPr sz="1800" spc="-30" dirty="0">
                <a:latin typeface="Georgia"/>
                <a:cs typeface="Georgia"/>
              </a:rPr>
              <a:t>Help </a:t>
            </a:r>
            <a:r>
              <a:rPr sz="1800" spc="-20" dirty="0">
                <a:latin typeface="Georgia"/>
                <a:cs typeface="Georgia"/>
              </a:rPr>
              <a:t>in </a:t>
            </a:r>
            <a:r>
              <a:rPr sz="1800" dirty="0">
                <a:latin typeface="Georgia"/>
                <a:cs typeface="Georgia"/>
              </a:rPr>
              <a:t>the </a:t>
            </a:r>
            <a:r>
              <a:rPr sz="1800" spc="-25" dirty="0">
                <a:latin typeface="Georgia"/>
                <a:cs typeface="Georgia"/>
              </a:rPr>
              <a:t>formulation </a:t>
            </a:r>
            <a:r>
              <a:rPr sz="1800" spc="-15" dirty="0">
                <a:latin typeface="Georgia"/>
                <a:cs typeface="Georgia"/>
              </a:rPr>
              <a:t>of </a:t>
            </a:r>
            <a:r>
              <a:rPr sz="1800" spc="-35" dirty="0">
                <a:latin typeface="Georgia"/>
                <a:cs typeface="Georgia"/>
              </a:rPr>
              <a:t>wage</a:t>
            </a:r>
            <a:r>
              <a:rPr sz="1800" spc="-80" dirty="0">
                <a:latin typeface="Georgia"/>
                <a:cs typeface="Georgia"/>
              </a:rPr>
              <a:t> </a:t>
            </a:r>
            <a:r>
              <a:rPr sz="1800" spc="-20" dirty="0">
                <a:latin typeface="Georgia"/>
                <a:cs typeface="Georgia"/>
              </a:rPr>
              <a:t>policies</a:t>
            </a:r>
            <a:endParaRPr sz="1800">
              <a:latin typeface="Georgia"/>
              <a:cs typeface="Georgia"/>
            </a:endParaRPr>
          </a:p>
          <a:p>
            <a:pPr>
              <a:lnSpc>
                <a:spcPct val="100000"/>
              </a:lnSpc>
              <a:buFont typeface="Wingdings"/>
              <a:buChar char=""/>
            </a:pPr>
            <a:endParaRPr sz="1900">
              <a:latin typeface="Georgia"/>
              <a:cs typeface="Georgia"/>
            </a:endParaRPr>
          </a:p>
          <a:p>
            <a:pPr marL="363220" indent="-350520">
              <a:lnSpc>
                <a:spcPct val="100000"/>
              </a:lnSpc>
              <a:buFont typeface="Wingdings"/>
              <a:buChar char=""/>
              <a:tabLst>
                <a:tab pos="362585" algn="l"/>
                <a:tab pos="363220" algn="l"/>
              </a:tabLst>
            </a:pPr>
            <a:r>
              <a:rPr sz="1800" spc="-20" dirty="0">
                <a:latin typeface="Georgia"/>
                <a:cs typeface="Georgia"/>
              </a:rPr>
              <a:t>Co-ordination </a:t>
            </a:r>
            <a:r>
              <a:rPr sz="1800" spc="-15" dirty="0">
                <a:latin typeface="Georgia"/>
                <a:cs typeface="Georgia"/>
              </a:rPr>
              <a:t>of </a:t>
            </a:r>
            <a:r>
              <a:rPr sz="1800" spc="-30" dirty="0">
                <a:latin typeface="Georgia"/>
                <a:cs typeface="Georgia"/>
              </a:rPr>
              <a:t>relative </a:t>
            </a:r>
            <a:r>
              <a:rPr sz="1800" spc="-20" dirty="0">
                <a:latin typeface="Georgia"/>
                <a:cs typeface="Georgia"/>
              </a:rPr>
              <a:t>departmental</a:t>
            </a:r>
            <a:endParaRPr sz="1800">
              <a:latin typeface="Georgia"/>
              <a:cs typeface="Georgia"/>
            </a:endParaRPr>
          </a:p>
          <a:p>
            <a:pPr>
              <a:lnSpc>
                <a:spcPct val="100000"/>
              </a:lnSpc>
              <a:buFont typeface="Wingdings"/>
              <a:buChar char=""/>
            </a:pPr>
            <a:endParaRPr sz="1900">
              <a:latin typeface="Georgia"/>
              <a:cs typeface="Georgia"/>
            </a:endParaRPr>
          </a:p>
          <a:p>
            <a:pPr marL="421005" indent="-408940">
              <a:lnSpc>
                <a:spcPct val="100000"/>
              </a:lnSpc>
              <a:buFont typeface="Wingdings"/>
              <a:buChar char=""/>
              <a:tabLst>
                <a:tab pos="421005" algn="l"/>
                <a:tab pos="421640" algn="l"/>
              </a:tabLst>
            </a:pPr>
            <a:r>
              <a:rPr sz="1800" spc="-40" dirty="0">
                <a:latin typeface="Georgia"/>
                <a:cs typeface="Georgia"/>
              </a:rPr>
              <a:t>Review </a:t>
            </a:r>
            <a:r>
              <a:rPr sz="1800" spc="-15" dirty="0">
                <a:latin typeface="Georgia"/>
                <a:cs typeface="Georgia"/>
              </a:rPr>
              <a:t>of </a:t>
            </a:r>
            <a:r>
              <a:rPr sz="1800" spc="-20" dirty="0">
                <a:latin typeface="Georgia"/>
                <a:cs typeface="Georgia"/>
              </a:rPr>
              <a:t>budget</a:t>
            </a:r>
            <a:r>
              <a:rPr sz="1800" spc="-15" dirty="0">
                <a:latin typeface="Georgia"/>
                <a:cs typeface="Georgia"/>
              </a:rPr>
              <a:t> </a:t>
            </a:r>
            <a:r>
              <a:rPr sz="1800" spc="-25" dirty="0">
                <a:latin typeface="Georgia"/>
                <a:cs typeface="Georgia"/>
              </a:rPr>
              <a:t>estimates</a:t>
            </a:r>
            <a:endParaRPr sz="1800">
              <a:latin typeface="Georgia"/>
              <a:cs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330200" y="1032763"/>
            <a:ext cx="5191125" cy="635000"/>
          </a:xfrm>
          <a:prstGeom prst="rect">
            <a:avLst/>
          </a:prstGeom>
        </p:spPr>
        <p:txBody>
          <a:bodyPr vert="horz" wrap="square" lIns="0" tIns="12065" rIns="0" bIns="0" rtlCol="0">
            <a:spAutoFit/>
          </a:bodyPr>
          <a:lstStyle/>
          <a:p>
            <a:pPr marL="12700">
              <a:lnSpc>
                <a:spcPct val="100000"/>
              </a:lnSpc>
              <a:spcBef>
                <a:spcPts val="95"/>
              </a:spcBef>
            </a:pPr>
            <a:r>
              <a:rPr sz="4000" b="1" spc="35" dirty="0">
                <a:latin typeface="Arial"/>
                <a:cs typeface="Arial"/>
              </a:rPr>
              <a:t>Wages </a:t>
            </a:r>
            <a:r>
              <a:rPr sz="4000" b="1" spc="-105" dirty="0">
                <a:latin typeface="Arial"/>
                <a:cs typeface="Arial"/>
              </a:rPr>
              <a:t>Policy </a:t>
            </a:r>
            <a:r>
              <a:rPr sz="4000" b="1" spc="-70" dirty="0">
                <a:latin typeface="Arial"/>
                <a:cs typeface="Arial"/>
              </a:rPr>
              <a:t>in</a:t>
            </a:r>
            <a:r>
              <a:rPr sz="4000" b="1" spc="35" dirty="0">
                <a:latin typeface="Arial"/>
                <a:cs typeface="Arial"/>
              </a:rPr>
              <a:t> </a:t>
            </a:r>
            <a:r>
              <a:rPr sz="4000" b="1" spc="50" dirty="0">
                <a:latin typeface="Arial"/>
                <a:cs typeface="Arial"/>
              </a:rPr>
              <a:t>India</a:t>
            </a:r>
            <a:endParaRPr sz="4000">
              <a:latin typeface="Arial"/>
              <a:cs typeface="Arial"/>
            </a:endParaRPr>
          </a:p>
        </p:txBody>
      </p:sp>
      <p:sp>
        <p:nvSpPr>
          <p:cNvPr id="9" name="object 9"/>
          <p:cNvSpPr txBox="1"/>
          <p:nvPr/>
        </p:nvSpPr>
        <p:spPr>
          <a:xfrm>
            <a:off x="330200" y="1954784"/>
            <a:ext cx="3712210" cy="3043555"/>
          </a:xfrm>
          <a:prstGeom prst="rect">
            <a:avLst/>
          </a:prstGeom>
        </p:spPr>
        <p:txBody>
          <a:bodyPr vert="horz" wrap="square" lIns="0" tIns="12700" rIns="0" bIns="0" rtlCol="0">
            <a:spAutoFit/>
          </a:bodyPr>
          <a:lstStyle/>
          <a:p>
            <a:pPr marL="901065" indent="-889000">
              <a:lnSpc>
                <a:spcPct val="100000"/>
              </a:lnSpc>
              <a:spcBef>
                <a:spcPts val="100"/>
              </a:spcBef>
              <a:buFont typeface="Wingdings"/>
              <a:buChar char=""/>
              <a:tabLst>
                <a:tab pos="901065" algn="l"/>
                <a:tab pos="901700" algn="l"/>
              </a:tabLst>
            </a:pPr>
            <a:r>
              <a:rPr sz="1800" spc="-35" dirty="0">
                <a:latin typeface="Georgia"/>
                <a:cs typeface="Georgia"/>
              </a:rPr>
              <a:t>Payment </a:t>
            </a:r>
            <a:r>
              <a:rPr sz="1800" spc="-15" dirty="0">
                <a:latin typeface="Georgia"/>
                <a:cs typeface="Georgia"/>
              </a:rPr>
              <a:t>of </a:t>
            </a:r>
            <a:r>
              <a:rPr sz="1800" spc="-40" dirty="0">
                <a:latin typeface="Georgia"/>
                <a:cs typeface="Georgia"/>
              </a:rPr>
              <a:t>Wages </a:t>
            </a:r>
            <a:r>
              <a:rPr sz="1800" spc="-5" dirty="0">
                <a:latin typeface="Georgia"/>
                <a:cs typeface="Georgia"/>
              </a:rPr>
              <a:t>Act,</a:t>
            </a:r>
            <a:r>
              <a:rPr sz="1800" spc="-45" dirty="0">
                <a:latin typeface="Georgia"/>
                <a:cs typeface="Georgia"/>
              </a:rPr>
              <a:t> </a:t>
            </a:r>
            <a:r>
              <a:rPr sz="1800" spc="-130" dirty="0">
                <a:latin typeface="Georgia"/>
                <a:cs typeface="Georgia"/>
              </a:rPr>
              <a:t>1936</a:t>
            </a:r>
            <a:endParaRPr sz="1800">
              <a:latin typeface="Georgia"/>
              <a:cs typeface="Georgia"/>
            </a:endParaRPr>
          </a:p>
          <a:p>
            <a:pPr>
              <a:lnSpc>
                <a:spcPct val="100000"/>
              </a:lnSpc>
              <a:buFont typeface="Wingdings"/>
              <a:buChar char=""/>
            </a:pPr>
            <a:endParaRPr sz="1900">
              <a:latin typeface="Georgia"/>
              <a:cs typeface="Georgia"/>
            </a:endParaRPr>
          </a:p>
          <a:p>
            <a:pPr marL="901065" indent="-889000">
              <a:lnSpc>
                <a:spcPct val="100000"/>
              </a:lnSpc>
              <a:buFont typeface="Wingdings"/>
              <a:buChar char=""/>
              <a:tabLst>
                <a:tab pos="901065" algn="l"/>
                <a:tab pos="901700" algn="l"/>
              </a:tabLst>
            </a:pPr>
            <a:r>
              <a:rPr sz="1800" spc="-35" dirty="0">
                <a:latin typeface="Georgia"/>
                <a:cs typeface="Georgia"/>
              </a:rPr>
              <a:t>Industrial </a:t>
            </a:r>
            <a:r>
              <a:rPr sz="1800" spc="-20" dirty="0">
                <a:latin typeface="Georgia"/>
                <a:cs typeface="Georgia"/>
              </a:rPr>
              <a:t>Dispute </a:t>
            </a:r>
            <a:r>
              <a:rPr sz="1800" spc="-5" dirty="0">
                <a:latin typeface="Georgia"/>
                <a:cs typeface="Georgia"/>
              </a:rPr>
              <a:t>Act,</a:t>
            </a:r>
            <a:r>
              <a:rPr sz="1800" spc="5" dirty="0">
                <a:latin typeface="Georgia"/>
                <a:cs typeface="Georgia"/>
              </a:rPr>
              <a:t> </a:t>
            </a:r>
            <a:r>
              <a:rPr sz="1800" spc="-105" dirty="0">
                <a:latin typeface="Georgia"/>
                <a:cs typeface="Georgia"/>
              </a:rPr>
              <a:t>1947</a:t>
            </a:r>
            <a:endParaRPr sz="1800">
              <a:latin typeface="Georgia"/>
              <a:cs typeface="Georgia"/>
            </a:endParaRPr>
          </a:p>
          <a:p>
            <a:pPr>
              <a:lnSpc>
                <a:spcPct val="100000"/>
              </a:lnSpc>
              <a:buFont typeface="Wingdings"/>
              <a:buChar char=""/>
            </a:pPr>
            <a:endParaRPr sz="1900">
              <a:latin typeface="Georgia"/>
              <a:cs typeface="Georgia"/>
            </a:endParaRPr>
          </a:p>
          <a:p>
            <a:pPr marL="843280" indent="-831215">
              <a:lnSpc>
                <a:spcPct val="100000"/>
              </a:lnSpc>
              <a:spcBef>
                <a:spcPts val="5"/>
              </a:spcBef>
              <a:buFont typeface="Wingdings"/>
              <a:buChar char=""/>
              <a:tabLst>
                <a:tab pos="843280" algn="l"/>
                <a:tab pos="843915" algn="l"/>
              </a:tabLst>
            </a:pPr>
            <a:r>
              <a:rPr sz="1800" spc="-30" dirty="0">
                <a:latin typeface="Georgia"/>
                <a:cs typeface="Georgia"/>
              </a:rPr>
              <a:t>Minimum </a:t>
            </a:r>
            <a:r>
              <a:rPr sz="1800" spc="-40" dirty="0">
                <a:latin typeface="Georgia"/>
                <a:cs typeface="Georgia"/>
              </a:rPr>
              <a:t>Wages </a:t>
            </a:r>
            <a:r>
              <a:rPr sz="1800" spc="-5" dirty="0">
                <a:latin typeface="Georgia"/>
                <a:cs typeface="Georgia"/>
              </a:rPr>
              <a:t>Act, </a:t>
            </a:r>
            <a:r>
              <a:rPr sz="1800" spc="-110" dirty="0">
                <a:latin typeface="Georgia"/>
                <a:cs typeface="Georgia"/>
              </a:rPr>
              <a:t>1948</a:t>
            </a:r>
            <a:endParaRPr sz="1800">
              <a:latin typeface="Georgia"/>
              <a:cs typeface="Georgia"/>
            </a:endParaRPr>
          </a:p>
          <a:p>
            <a:pPr>
              <a:lnSpc>
                <a:spcPct val="100000"/>
              </a:lnSpc>
              <a:buFont typeface="Wingdings"/>
              <a:buChar char=""/>
            </a:pPr>
            <a:endParaRPr sz="1900">
              <a:latin typeface="Georgia"/>
              <a:cs typeface="Georgia"/>
            </a:endParaRPr>
          </a:p>
          <a:p>
            <a:pPr marL="786765" indent="-774700">
              <a:lnSpc>
                <a:spcPct val="100000"/>
              </a:lnSpc>
              <a:buFont typeface="Wingdings"/>
              <a:buChar char=""/>
              <a:tabLst>
                <a:tab pos="786765" algn="l"/>
                <a:tab pos="787400" algn="l"/>
              </a:tabLst>
            </a:pPr>
            <a:r>
              <a:rPr sz="1800" spc="-45" dirty="0">
                <a:latin typeface="Georgia"/>
                <a:cs typeface="Georgia"/>
              </a:rPr>
              <a:t>Equal </a:t>
            </a:r>
            <a:r>
              <a:rPr sz="1800" spc="-25" dirty="0">
                <a:latin typeface="Georgia"/>
                <a:cs typeface="Georgia"/>
              </a:rPr>
              <a:t>remuneration </a:t>
            </a:r>
            <a:r>
              <a:rPr sz="1800" spc="-5" dirty="0">
                <a:latin typeface="Georgia"/>
                <a:cs typeface="Georgia"/>
              </a:rPr>
              <a:t>Act,</a:t>
            </a:r>
            <a:r>
              <a:rPr sz="1800" spc="-30" dirty="0">
                <a:latin typeface="Georgia"/>
                <a:cs typeface="Georgia"/>
              </a:rPr>
              <a:t> </a:t>
            </a:r>
            <a:r>
              <a:rPr sz="1800" spc="-85" dirty="0">
                <a:latin typeface="Georgia"/>
                <a:cs typeface="Georgia"/>
              </a:rPr>
              <a:t>1976</a:t>
            </a:r>
            <a:endParaRPr sz="1800">
              <a:latin typeface="Georgia"/>
              <a:cs typeface="Georgia"/>
            </a:endParaRPr>
          </a:p>
          <a:p>
            <a:pPr>
              <a:lnSpc>
                <a:spcPct val="100000"/>
              </a:lnSpc>
              <a:buFont typeface="Wingdings"/>
              <a:buChar char=""/>
            </a:pPr>
            <a:endParaRPr sz="1900">
              <a:latin typeface="Georgia"/>
              <a:cs typeface="Georgia"/>
            </a:endParaRPr>
          </a:p>
          <a:p>
            <a:pPr marL="786765" indent="-774700">
              <a:lnSpc>
                <a:spcPct val="100000"/>
              </a:lnSpc>
              <a:spcBef>
                <a:spcPts val="5"/>
              </a:spcBef>
              <a:buFont typeface="Wingdings"/>
              <a:buChar char=""/>
              <a:tabLst>
                <a:tab pos="786765" algn="l"/>
                <a:tab pos="787400" algn="l"/>
              </a:tabLst>
            </a:pPr>
            <a:r>
              <a:rPr sz="1800" spc="-35" dirty="0">
                <a:latin typeface="Georgia"/>
                <a:cs typeface="Georgia"/>
              </a:rPr>
              <a:t>Payment </a:t>
            </a:r>
            <a:r>
              <a:rPr sz="1800" spc="-15" dirty="0">
                <a:latin typeface="Georgia"/>
                <a:cs typeface="Georgia"/>
              </a:rPr>
              <a:t>of </a:t>
            </a:r>
            <a:r>
              <a:rPr sz="1800" spc="-40" dirty="0">
                <a:latin typeface="Georgia"/>
                <a:cs typeface="Georgia"/>
              </a:rPr>
              <a:t>Bonus </a:t>
            </a:r>
            <a:r>
              <a:rPr sz="1800" spc="-5" dirty="0">
                <a:latin typeface="Georgia"/>
                <a:cs typeface="Georgia"/>
              </a:rPr>
              <a:t>Act,</a:t>
            </a:r>
            <a:r>
              <a:rPr sz="1800" spc="-20" dirty="0">
                <a:latin typeface="Georgia"/>
                <a:cs typeface="Georgia"/>
              </a:rPr>
              <a:t> </a:t>
            </a:r>
            <a:r>
              <a:rPr sz="1800" spc="-105" dirty="0">
                <a:latin typeface="Georgia"/>
                <a:cs typeface="Georgia"/>
              </a:rPr>
              <a:t>1965</a:t>
            </a:r>
            <a:endParaRPr sz="1800">
              <a:latin typeface="Georgia"/>
              <a:cs typeface="Georgia"/>
            </a:endParaRPr>
          </a:p>
          <a:p>
            <a:pPr>
              <a:lnSpc>
                <a:spcPct val="100000"/>
              </a:lnSpc>
              <a:buFont typeface="Wingdings"/>
              <a:buChar char=""/>
            </a:pPr>
            <a:endParaRPr sz="1900">
              <a:latin typeface="Georgia"/>
              <a:cs typeface="Georgia"/>
            </a:endParaRPr>
          </a:p>
          <a:p>
            <a:pPr marL="897890" indent="-885825">
              <a:lnSpc>
                <a:spcPct val="100000"/>
              </a:lnSpc>
              <a:buFont typeface="Wingdings"/>
              <a:buChar char=""/>
              <a:tabLst>
                <a:tab pos="897890" algn="l"/>
                <a:tab pos="898525" algn="l"/>
              </a:tabLst>
            </a:pPr>
            <a:r>
              <a:rPr sz="1800" spc="-40" dirty="0">
                <a:latin typeface="Georgia"/>
                <a:cs typeface="Georgia"/>
              </a:rPr>
              <a:t>Wage</a:t>
            </a:r>
            <a:r>
              <a:rPr sz="1800" spc="-30" dirty="0">
                <a:latin typeface="Georgia"/>
                <a:cs typeface="Georgia"/>
              </a:rPr>
              <a:t> </a:t>
            </a:r>
            <a:r>
              <a:rPr sz="1800" spc="-45" dirty="0">
                <a:latin typeface="Georgia"/>
                <a:cs typeface="Georgia"/>
              </a:rPr>
              <a:t>Board</a:t>
            </a:r>
            <a:endParaRPr sz="1800">
              <a:latin typeface="Georgia"/>
              <a:cs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OF WAGES ACT 1936</a:t>
            </a:r>
            <a:endParaRPr lang="en-US" dirty="0"/>
          </a:p>
        </p:txBody>
      </p:sp>
      <p:sp>
        <p:nvSpPr>
          <p:cNvPr id="3" name="Content Placeholder 2"/>
          <p:cNvSpPr>
            <a:spLocks noGrp="1"/>
          </p:cNvSpPr>
          <p:nvPr>
            <p:ph idx="1"/>
          </p:nvPr>
        </p:nvSpPr>
        <p:spPr/>
        <p:txBody>
          <a:bodyPr>
            <a:normAutofit fontScale="40000" lnSpcReduction="20000"/>
          </a:bodyPr>
          <a:lstStyle/>
          <a:p>
            <a:r>
              <a:rPr lang="en-US" sz="3800" dirty="0" smtClean="0"/>
              <a:t>The Payment of Wages Act, 1936 regulates payment of wages to employees (direct and indirect). The act is intended to be a remedy against unauthorized deductions made by employer and/or unjustified delay in payment of wages</a:t>
            </a:r>
            <a:r>
              <a:rPr lang="en-US" sz="3800" b="1" dirty="0" smtClean="0"/>
              <a:t> </a:t>
            </a:r>
          </a:p>
          <a:p>
            <a:endParaRPr lang="en-US" sz="3800" dirty="0" smtClean="0"/>
          </a:p>
          <a:p>
            <a:r>
              <a:rPr lang="en-US" sz="3800" b="1" dirty="0" smtClean="0"/>
              <a:t>Regular Pay</a:t>
            </a:r>
            <a:endParaRPr lang="en-US" sz="3800" dirty="0" smtClean="0"/>
          </a:p>
          <a:p>
            <a:r>
              <a:rPr lang="en-US" sz="3800" dirty="0" smtClean="0"/>
              <a:t>Payment should be made before the 7th day of a month where the number of workers is less than 1000 and 10th day otherwise. The wage-period shall not exceed 1 month. The Act is applicable only to employees drawing wages not exceeding Rs. 6500 a month. </a:t>
            </a:r>
            <a:r>
              <a:rPr lang="en-US" sz="3800" baseline="30000" dirty="0" smtClean="0">
                <a:hlinkClick r:id="rId2"/>
              </a:rPr>
              <a:t>[20]</a:t>
            </a:r>
            <a:endParaRPr lang="en-US" sz="3800" baseline="30000" dirty="0" smtClean="0"/>
          </a:p>
          <a:p>
            <a:endParaRPr lang="en-US" sz="3800" dirty="0" smtClean="0"/>
          </a:p>
          <a:p>
            <a:r>
              <a:rPr lang="en-US" sz="3800" b="1" dirty="0" smtClean="0"/>
              <a:t>Mode of Payment</a:t>
            </a:r>
            <a:endParaRPr lang="en-US" sz="3800" dirty="0" smtClean="0"/>
          </a:p>
          <a:p>
            <a:r>
              <a:rPr lang="en-US" sz="3800" dirty="0" smtClean="0"/>
              <a:t>Under the act, payment has to be made in currency notes or coins. </a:t>
            </a:r>
            <a:r>
              <a:rPr lang="en-US" sz="3800" dirty="0" err="1" smtClean="0"/>
              <a:t>Cheque</a:t>
            </a:r>
            <a:r>
              <a:rPr lang="en-US" sz="3800" dirty="0" smtClean="0"/>
              <a:t> payment or crediting to bank account is allowed with consent in writing by the employee. (Section 6)</a:t>
            </a:r>
          </a:p>
          <a:p>
            <a:endParaRPr lang="en-US" sz="3800" dirty="0" smtClean="0"/>
          </a:p>
          <a:p>
            <a:r>
              <a:rPr lang="en-US" sz="3800" b="1" dirty="0" smtClean="0"/>
              <a:t>Deduction from Wage</a:t>
            </a:r>
            <a:endParaRPr lang="en-US" sz="3800" dirty="0" smtClean="0"/>
          </a:p>
          <a:p>
            <a:r>
              <a:rPr lang="en-US" sz="3800" dirty="0" smtClean="0"/>
              <a:t>Employer is allowed to effect only authorized deductions, as specified in the Act. This include fines (Section 8), absence from duty (Section 9), Damages or loss (Section 10), deduction for services (amenities ) given to employer (Section 11) recovery of advances and loans (Section 12, 13) and payment to cooperative society and insurance (Section 13).</a:t>
            </a:r>
          </a:p>
          <a:p>
            <a:r>
              <a:rPr lang="en-US" sz="3800" dirty="0" smtClean="0"/>
              <a:t>Claims for excessive deduction and Non Payment</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2560701" y="147015"/>
            <a:ext cx="4236720" cy="452120"/>
          </a:xfrm>
          <a:prstGeom prst="rect">
            <a:avLst/>
          </a:prstGeom>
        </p:spPr>
        <p:txBody>
          <a:bodyPr vert="horz" wrap="square" lIns="0" tIns="12065" rIns="0" bIns="0" rtlCol="0">
            <a:spAutoFit/>
          </a:bodyPr>
          <a:lstStyle/>
          <a:p>
            <a:pPr marL="12700">
              <a:lnSpc>
                <a:spcPct val="100000"/>
              </a:lnSpc>
              <a:spcBef>
                <a:spcPts val="95"/>
              </a:spcBef>
            </a:pPr>
            <a:r>
              <a:rPr sz="2800" b="1" u="heavy" spc="-5" dirty="0">
                <a:uFill>
                  <a:solidFill>
                    <a:srgbClr val="000000"/>
                  </a:solidFill>
                </a:uFill>
                <a:latin typeface="Times New Roman"/>
                <a:cs typeface="Times New Roman"/>
              </a:rPr>
              <a:t>: I N T R O D U C T I O N</a:t>
            </a:r>
            <a:r>
              <a:rPr sz="2800" b="1" u="heavy" spc="-225" dirty="0">
                <a:uFill>
                  <a:solidFill>
                    <a:srgbClr val="000000"/>
                  </a:solidFill>
                </a:uFill>
                <a:latin typeface="Times New Roman"/>
                <a:cs typeface="Times New Roman"/>
              </a:rPr>
              <a:t> </a:t>
            </a:r>
            <a:r>
              <a:rPr sz="2800" b="1" u="heavy" spc="-5" dirty="0">
                <a:uFill>
                  <a:solidFill>
                    <a:srgbClr val="000000"/>
                  </a:solidFill>
                </a:uFill>
                <a:latin typeface="Times New Roman"/>
                <a:cs typeface="Times New Roman"/>
              </a:rPr>
              <a:t>:</a:t>
            </a:r>
            <a:endParaRPr sz="2800">
              <a:latin typeface="Times New Roman"/>
              <a:cs typeface="Times New Roman"/>
            </a:endParaRPr>
          </a:p>
        </p:txBody>
      </p:sp>
      <p:sp>
        <p:nvSpPr>
          <p:cNvPr id="9" name="object 9"/>
          <p:cNvSpPr txBox="1"/>
          <p:nvPr/>
        </p:nvSpPr>
        <p:spPr>
          <a:xfrm>
            <a:off x="690473" y="1135126"/>
            <a:ext cx="7982584" cy="4598670"/>
          </a:xfrm>
          <a:prstGeom prst="rect">
            <a:avLst/>
          </a:prstGeom>
        </p:spPr>
        <p:txBody>
          <a:bodyPr vert="horz" wrap="square" lIns="0" tIns="12700" rIns="0" bIns="0" rtlCol="0">
            <a:spAutoFit/>
          </a:bodyPr>
          <a:lstStyle/>
          <a:p>
            <a:pPr marL="12700">
              <a:lnSpc>
                <a:spcPct val="100000"/>
              </a:lnSpc>
              <a:spcBef>
                <a:spcPts val="100"/>
              </a:spcBef>
            </a:pPr>
            <a:r>
              <a:rPr sz="1200" spc="-10" dirty="0">
                <a:latin typeface="Times New Roman"/>
                <a:cs typeface="Times New Roman"/>
              </a:rPr>
              <a:t>In </a:t>
            </a:r>
            <a:r>
              <a:rPr sz="1200" dirty="0">
                <a:latin typeface="Times New Roman"/>
                <a:cs typeface="Times New Roman"/>
              </a:rPr>
              <a:t>all countries, wage </a:t>
            </a:r>
            <a:r>
              <a:rPr sz="1200" spc="5" dirty="0">
                <a:latin typeface="Times New Roman"/>
                <a:cs typeface="Times New Roman"/>
              </a:rPr>
              <a:t>policy </a:t>
            </a:r>
            <a:r>
              <a:rPr sz="1200" spc="150" dirty="0">
                <a:latin typeface="Times New Roman"/>
                <a:cs typeface="Times New Roman"/>
              </a:rPr>
              <a:t> </a:t>
            </a:r>
            <a:r>
              <a:rPr sz="1200" spc="-5" dirty="0">
                <a:latin typeface="Times New Roman"/>
                <a:cs typeface="Times New Roman"/>
              </a:rPr>
              <a:t>is </a:t>
            </a:r>
            <a:r>
              <a:rPr sz="1200" dirty="0">
                <a:latin typeface="Times New Roman"/>
                <a:cs typeface="Times New Roman"/>
              </a:rPr>
              <a:t>a complex </a:t>
            </a:r>
            <a:r>
              <a:rPr sz="1200" spc="-5" dirty="0">
                <a:latin typeface="Times New Roman"/>
                <a:cs typeface="Times New Roman"/>
              </a:rPr>
              <a:t>and </a:t>
            </a:r>
            <a:r>
              <a:rPr sz="1200" dirty="0">
                <a:latin typeface="Times New Roman"/>
                <a:cs typeface="Times New Roman"/>
              </a:rPr>
              <a:t>sensitive area of public </a:t>
            </a:r>
            <a:r>
              <a:rPr sz="1200" spc="-15" dirty="0">
                <a:latin typeface="Times New Roman"/>
                <a:cs typeface="Times New Roman"/>
              </a:rPr>
              <a:t>policy.  </a:t>
            </a:r>
            <a:r>
              <a:rPr sz="1200" dirty="0">
                <a:latin typeface="Times New Roman"/>
                <a:cs typeface="Times New Roman"/>
              </a:rPr>
              <a:t>This </a:t>
            </a:r>
            <a:r>
              <a:rPr sz="1200" spc="-5" dirty="0">
                <a:latin typeface="Times New Roman"/>
                <a:cs typeface="Times New Roman"/>
              </a:rPr>
              <a:t>is </a:t>
            </a:r>
            <a:r>
              <a:rPr sz="1200" dirty="0">
                <a:latin typeface="Times New Roman"/>
                <a:cs typeface="Times New Roman"/>
              </a:rPr>
              <a:t>because the relative status of workers in the</a:t>
            </a:r>
            <a:endParaRPr sz="1200">
              <a:latin typeface="Times New Roman"/>
              <a:cs typeface="Times New Roman"/>
            </a:endParaRPr>
          </a:p>
          <a:p>
            <a:pPr>
              <a:lnSpc>
                <a:spcPct val="100000"/>
              </a:lnSpc>
            </a:pPr>
            <a:endParaRPr sz="1250">
              <a:latin typeface="Times New Roman"/>
              <a:cs typeface="Times New Roman"/>
            </a:endParaRPr>
          </a:p>
          <a:p>
            <a:pPr marL="12700">
              <a:lnSpc>
                <a:spcPct val="100000"/>
              </a:lnSpc>
            </a:pPr>
            <a:r>
              <a:rPr sz="1200" spc="-15" dirty="0">
                <a:latin typeface="Times New Roman"/>
                <a:cs typeface="Times New Roman"/>
              </a:rPr>
              <a:t>society,</a:t>
            </a:r>
            <a:r>
              <a:rPr sz="1200" spc="80" dirty="0">
                <a:latin typeface="Times New Roman"/>
                <a:cs typeface="Times New Roman"/>
              </a:rPr>
              <a:t> </a:t>
            </a:r>
            <a:r>
              <a:rPr sz="1200" dirty="0">
                <a:latin typeface="Times New Roman"/>
                <a:cs typeface="Times New Roman"/>
              </a:rPr>
              <a:t>their</a:t>
            </a:r>
            <a:r>
              <a:rPr sz="1200" spc="80" dirty="0">
                <a:latin typeface="Times New Roman"/>
                <a:cs typeface="Times New Roman"/>
              </a:rPr>
              <a:t> </a:t>
            </a:r>
            <a:r>
              <a:rPr sz="1200" dirty="0">
                <a:latin typeface="Times New Roman"/>
                <a:cs typeface="Times New Roman"/>
              </a:rPr>
              <a:t>commitment</a:t>
            </a:r>
            <a:r>
              <a:rPr sz="1200" spc="90" dirty="0">
                <a:latin typeface="Times New Roman"/>
                <a:cs typeface="Times New Roman"/>
              </a:rPr>
              <a:t> </a:t>
            </a:r>
            <a:r>
              <a:rPr sz="1200" dirty="0">
                <a:latin typeface="Times New Roman"/>
                <a:cs typeface="Times New Roman"/>
              </a:rPr>
              <a:t>to</a:t>
            </a:r>
            <a:r>
              <a:rPr sz="1200" spc="80" dirty="0">
                <a:latin typeface="Times New Roman"/>
                <a:cs typeface="Times New Roman"/>
              </a:rPr>
              <a:t> </a:t>
            </a:r>
            <a:r>
              <a:rPr sz="1200" dirty="0">
                <a:latin typeface="Times New Roman"/>
                <a:cs typeface="Times New Roman"/>
              </a:rPr>
              <a:t>industry</a:t>
            </a:r>
            <a:r>
              <a:rPr sz="1200" spc="60" dirty="0">
                <a:latin typeface="Times New Roman"/>
                <a:cs typeface="Times New Roman"/>
              </a:rPr>
              <a:t> </a:t>
            </a:r>
            <a:r>
              <a:rPr sz="1200" spc="-5" dirty="0">
                <a:latin typeface="Times New Roman"/>
                <a:cs typeface="Times New Roman"/>
              </a:rPr>
              <a:t>and</a:t>
            </a:r>
            <a:r>
              <a:rPr sz="1200" spc="90" dirty="0">
                <a:latin typeface="Times New Roman"/>
                <a:cs typeface="Times New Roman"/>
              </a:rPr>
              <a:t> </a:t>
            </a:r>
            <a:r>
              <a:rPr sz="1200" dirty="0">
                <a:latin typeface="Times New Roman"/>
                <a:cs typeface="Times New Roman"/>
              </a:rPr>
              <a:t>attitude</a:t>
            </a:r>
            <a:r>
              <a:rPr sz="1200" spc="80" dirty="0">
                <a:latin typeface="Times New Roman"/>
                <a:cs typeface="Times New Roman"/>
              </a:rPr>
              <a:t> </a:t>
            </a:r>
            <a:r>
              <a:rPr sz="1200" dirty="0">
                <a:latin typeface="Times New Roman"/>
                <a:cs typeface="Times New Roman"/>
              </a:rPr>
              <a:t>towards</a:t>
            </a:r>
            <a:r>
              <a:rPr sz="1200" spc="80" dirty="0">
                <a:latin typeface="Times New Roman"/>
                <a:cs typeface="Times New Roman"/>
              </a:rPr>
              <a:t> </a:t>
            </a:r>
            <a:r>
              <a:rPr sz="1200" spc="-5" dirty="0">
                <a:latin typeface="Times New Roman"/>
                <a:cs typeface="Times New Roman"/>
              </a:rPr>
              <a:t>management,</a:t>
            </a:r>
            <a:r>
              <a:rPr sz="1200" spc="90" dirty="0">
                <a:latin typeface="Times New Roman"/>
                <a:cs typeface="Times New Roman"/>
              </a:rPr>
              <a:t> </a:t>
            </a:r>
            <a:r>
              <a:rPr sz="1200" dirty="0">
                <a:latin typeface="Times New Roman"/>
                <a:cs typeface="Times New Roman"/>
              </a:rPr>
              <a:t>their</a:t>
            </a:r>
            <a:r>
              <a:rPr sz="1200" spc="80" dirty="0">
                <a:latin typeface="Times New Roman"/>
                <a:cs typeface="Times New Roman"/>
              </a:rPr>
              <a:t> </a:t>
            </a:r>
            <a:r>
              <a:rPr sz="1200" dirty="0">
                <a:latin typeface="Times New Roman"/>
                <a:cs typeface="Times New Roman"/>
              </a:rPr>
              <a:t>morale</a:t>
            </a:r>
            <a:r>
              <a:rPr sz="1200" spc="90" dirty="0">
                <a:latin typeface="Times New Roman"/>
                <a:cs typeface="Times New Roman"/>
              </a:rPr>
              <a:t> </a:t>
            </a:r>
            <a:r>
              <a:rPr sz="1200" spc="-5" dirty="0">
                <a:latin typeface="Times New Roman"/>
                <a:cs typeface="Times New Roman"/>
              </a:rPr>
              <a:t>and</a:t>
            </a:r>
            <a:r>
              <a:rPr sz="1200" spc="80" dirty="0">
                <a:latin typeface="Times New Roman"/>
                <a:cs typeface="Times New Roman"/>
              </a:rPr>
              <a:t> </a:t>
            </a:r>
            <a:r>
              <a:rPr sz="1200" dirty="0">
                <a:latin typeface="Times New Roman"/>
                <a:cs typeface="Times New Roman"/>
              </a:rPr>
              <a:t>motivation</a:t>
            </a:r>
            <a:r>
              <a:rPr sz="1200" spc="85" dirty="0">
                <a:latin typeface="Times New Roman"/>
                <a:cs typeface="Times New Roman"/>
              </a:rPr>
              <a:t> </a:t>
            </a:r>
            <a:r>
              <a:rPr sz="1200" spc="-5" dirty="0">
                <a:latin typeface="Times New Roman"/>
                <a:cs typeface="Times New Roman"/>
              </a:rPr>
              <a:t>towards</a:t>
            </a:r>
            <a:r>
              <a:rPr sz="1200" spc="75" dirty="0">
                <a:latin typeface="Times New Roman"/>
                <a:cs typeface="Times New Roman"/>
              </a:rPr>
              <a:t> </a:t>
            </a:r>
            <a:r>
              <a:rPr sz="1200" spc="-10" dirty="0">
                <a:latin typeface="Times New Roman"/>
                <a:cs typeface="Times New Roman"/>
              </a:rPr>
              <a:t>productivity,</a:t>
            </a:r>
            <a:r>
              <a:rPr sz="1200" spc="100" dirty="0">
                <a:latin typeface="Times New Roman"/>
                <a:cs typeface="Times New Roman"/>
              </a:rPr>
              <a:t> </a:t>
            </a:r>
            <a:r>
              <a:rPr sz="1200" dirty="0">
                <a:latin typeface="Times New Roman"/>
                <a:cs typeface="Times New Roman"/>
              </a:rPr>
              <a:t>their</a:t>
            </a:r>
            <a:endParaRPr sz="1200">
              <a:latin typeface="Times New Roman"/>
              <a:cs typeface="Times New Roman"/>
            </a:endParaRPr>
          </a:p>
          <a:p>
            <a:pPr>
              <a:lnSpc>
                <a:spcPct val="100000"/>
              </a:lnSpc>
              <a:spcBef>
                <a:spcPts val="5"/>
              </a:spcBef>
            </a:pPr>
            <a:endParaRPr sz="1250">
              <a:latin typeface="Times New Roman"/>
              <a:cs typeface="Times New Roman"/>
            </a:endParaRPr>
          </a:p>
          <a:p>
            <a:pPr marL="12700">
              <a:lnSpc>
                <a:spcPct val="100000"/>
              </a:lnSpc>
            </a:pPr>
            <a:r>
              <a:rPr sz="1200" dirty="0">
                <a:latin typeface="Times New Roman"/>
                <a:cs typeface="Times New Roman"/>
              </a:rPr>
              <a:t>living </a:t>
            </a:r>
            <a:r>
              <a:rPr sz="1200" spc="-5" dirty="0">
                <a:latin typeface="Times New Roman"/>
                <a:cs typeface="Times New Roman"/>
              </a:rPr>
              <a:t>standards an </a:t>
            </a:r>
            <a:r>
              <a:rPr sz="1200" dirty="0">
                <a:latin typeface="Times New Roman"/>
                <a:cs typeface="Times New Roman"/>
              </a:rPr>
              <a:t>in fact their </a:t>
            </a:r>
            <a:r>
              <a:rPr sz="1200" spc="5" dirty="0">
                <a:latin typeface="Times New Roman"/>
                <a:cs typeface="Times New Roman"/>
              </a:rPr>
              <a:t>way </a:t>
            </a:r>
            <a:r>
              <a:rPr sz="1200" spc="-5" dirty="0">
                <a:latin typeface="Times New Roman"/>
                <a:cs typeface="Times New Roman"/>
              </a:rPr>
              <a:t>of </a:t>
            </a:r>
            <a:r>
              <a:rPr sz="1200" dirty="0">
                <a:latin typeface="Times New Roman"/>
                <a:cs typeface="Times New Roman"/>
              </a:rPr>
              <a:t>life </a:t>
            </a:r>
            <a:r>
              <a:rPr sz="1200" spc="-5" dirty="0">
                <a:latin typeface="Times New Roman"/>
                <a:cs typeface="Times New Roman"/>
              </a:rPr>
              <a:t>are all conditioned </a:t>
            </a:r>
            <a:r>
              <a:rPr sz="1200" spc="10" dirty="0">
                <a:latin typeface="Times New Roman"/>
                <a:cs typeface="Times New Roman"/>
              </a:rPr>
              <a:t>by </a:t>
            </a:r>
            <a:r>
              <a:rPr sz="1200" dirty="0">
                <a:latin typeface="Times New Roman"/>
                <a:cs typeface="Times New Roman"/>
              </a:rPr>
              <a:t>wages, </a:t>
            </a:r>
            <a:r>
              <a:rPr sz="1200" spc="-5" dirty="0">
                <a:latin typeface="Times New Roman"/>
                <a:cs typeface="Times New Roman"/>
              </a:rPr>
              <a:t>Hence </a:t>
            </a:r>
            <a:r>
              <a:rPr sz="1200" dirty="0">
                <a:latin typeface="Times New Roman"/>
                <a:cs typeface="Times New Roman"/>
              </a:rPr>
              <a:t>a </a:t>
            </a:r>
            <a:r>
              <a:rPr sz="1200" spc="5" dirty="0">
                <a:latin typeface="Times New Roman"/>
                <a:cs typeface="Times New Roman"/>
              </a:rPr>
              <a:t>policy </a:t>
            </a:r>
            <a:r>
              <a:rPr sz="1200" dirty="0">
                <a:latin typeface="Times New Roman"/>
                <a:cs typeface="Times New Roman"/>
              </a:rPr>
              <a:t>dealing with this </a:t>
            </a:r>
            <a:r>
              <a:rPr sz="1200" spc="-5" dirty="0">
                <a:latin typeface="Times New Roman"/>
                <a:cs typeface="Times New Roman"/>
              </a:rPr>
              <a:t>crucial </a:t>
            </a:r>
            <a:r>
              <a:rPr sz="1200" dirty="0">
                <a:latin typeface="Times New Roman"/>
                <a:cs typeface="Times New Roman"/>
              </a:rPr>
              <a:t>problems</a:t>
            </a:r>
            <a:r>
              <a:rPr sz="1200" spc="140" dirty="0">
                <a:latin typeface="Times New Roman"/>
                <a:cs typeface="Times New Roman"/>
              </a:rPr>
              <a:t> </a:t>
            </a:r>
            <a:r>
              <a:rPr sz="1200" dirty="0">
                <a:latin typeface="Times New Roman"/>
                <a:cs typeface="Times New Roman"/>
              </a:rPr>
              <a:t>cannot</a:t>
            </a:r>
            <a:endParaRPr sz="1200">
              <a:latin typeface="Times New Roman"/>
              <a:cs typeface="Times New Roman"/>
            </a:endParaRPr>
          </a:p>
          <a:p>
            <a:pPr marL="12700" marR="5080" algn="just">
              <a:lnSpc>
                <a:spcPct val="200000"/>
              </a:lnSpc>
            </a:pPr>
            <a:r>
              <a:rPr sz="1200" dirty="0">
                <a:latin typeface="Times New Roman"/>
                <a:cs typeface="Times New Roman"/>
              </a:rPr>
              <a:t>be simply economic, </a:t>
            </a:r>
            <a:r>
              <a:rPr sz="1200" spc="-5" dirty="0">
                <a:latin typeface="Times New Roman"/>
                <a:cs typeface="Times New Roman"/>
              </a:rPr>
              <a:t>as </a:t>
            </a:r>
            <a:r>
              <a:rPr sz="1200" spc="5" dirty="0">
                <a:latin typeface="Times New Roman"/>
                <a:cs typeface="Times New Roman"/>
              </a:rPr>
              <a:t>it </a:t>
            </a:r>
            <a:r>
              <a:rPr sz="1200" spc="-5" dirty="0">
                <a:latin typeface="Times New Roman"/>
                <a:cs typeface="Times New Roman"/>
              </a:rPr>
              <a:t>has </a:t>
            </a:r>
            <a:r>
              <a:rPr sz="1200" dirty="0">
                <a:latin typeface="Times New Roman"/>
                <a:cs typeface="Times New Roman"/>
              </a:rPr>
              <a:t>to </a:t>
            </a:r>
            <a:r>
              <a:rPr sz="1200" spc="-5" dirty="0">
                <a:latin typeface="Times New Roman"/>
                <a:cs typeface="Times New Roman"/>
              </a:rPr>
              <a:t>reckon </a:t>
            </a:r>
            <a:r>
              <a:rPr sz="1200" dirty="0">
                <a:latin typeface="Times New Roman"/>
                <a:cs typeface="Times New Roman"/>
              </a:rPr>
              <a:t>with the realities of multi-dimensional social phenomenon, in </a:t>
            </a:r>
            <a:r>
              <a:rPr sz="1200" spc="-5" dirty="0">
                <a:latin typeface="Times New Roman"/>
                <a:cs typeface="Times New Roman"/>
              </a:rPr>
              <a:t>which </a:t>
            </a:r>
            <a:r>
              <a:rPr sz="1200" dirty="0">
                <a:latin typeface="Times New Roman"/>
                <a:cs typeface="Times New Roman"/>
              </a:rPr>
              <a:t>besides the </a:t>
            </a:r>
            <a:r>
              <a:rPr sz="1200" spc="-5" dirty="0">
                <a:latin typeface="Times New Roman"/>
                <a:cs typeface="Times New Roman"/>
              </a:rPr>
              <a:t>workers  and </a:t>
            </a:r>
            <a:r>
              <a:rPr sz="1200" dirty="0">
                <a:latin typeface="Times New Roman"/>
                <a:cs typeface="Times New Roman"/>
              </a:rPr>
              <a:t>the management, </a:t>
            </a:r>
            <a:r>
              <a:rPr sz="1200" spc="5" dirty="0">
                <a:latin typeface="Times New Roman"/>
                <a:cs typeface="Times New Roman"/>
              </a:rPr>
              <a:t>the </a:t>
            </a:r>
            <a:r>
              <a:rPr sz="1200" dirty="0">
                <a:latin typeface="Times New Roman"/>
                <a:cs typeface="Times New Roman"/>
              </a:rPr>
              <a:t>consumer </a:t>
            </a:r>
            <a:r>
              <a:rPr sz="1200" spc="-5" dirty="0">
                <a:latin typeface="Times New Roman"/>
                <a:cs typeface="Times New Roman"/>
              </a:rPr>
              <a:t>and </a:t>
            </a:r>
            <a:r>
              <a:rPr sz="1200" dirty="0">
                <a:latin typeface="Times New Roman"/>
                <a:cs typeface="Times New Roman"/>
              </a:rPr>
              <a:t>the society at </a:t>
            </a:r>
            <a:r>
              <a:rPr sz="1200" spc="-5" dirty="0">
                <a:latin typeface="Times New Roman"/>
                <a:cs typeface="Times New Roman"/>
              </a:rPr>
              <a:t>large, and </a:t>
            </a:r>
            <a:r>
              <a:rPr sz="1200" dirty="0">
                <a:latin typeface="Times New Roman"/>
                <a:cs typeface="Times New Roman"/>
              </a:rPr>
              <a:t>in </a:t>
            </a:r>
            <a:r>
              <a:rPr sz="1200" spc="-5" dirty="0">
                <a:latin typeface="Times New Roman"/>
                <a:cs typeface="Times New Roman"/>
              </a:rPr>
              <a:t>consequences </a:t>
            </a:r>
            <a:r>
              <a:rPr sz="1200" dirty="0">
                <a:latin typeface="Times New Roman"/>
                <a:cs typeface="Times New Roman"/>
              </a:rPr>
              <a:t>the state, are </a:t>
            </a:r>
            <a:r>
              <a:rPr sz="1200" spc="-5" dirty="0">
                <a:latin typeface="Times New Roman"/>
                <a:cs typeface="Times New Roman"/>
              </a:rPr>
              <a:t>all </a:t>
            </a:r>
            <a:r>
              <a:rPr sz="1200" dirty="0">
                <a:latin typeface="Times New Roman"/>
                <a:cs typeface="Times New Roman"/>
              </a:rPr>
              <a:t>vitally interested. </a:t>
            </a:r>
            <a:r>
              <a:rPr sz="1200" spc="-20" dirty="0">
                <a:latin typeface="Times New Roman"/>
                <a:cs typeface="Times New Roman"/>
              </a:rPr>
              <a:t>Wage </a:t>
            </a:r>
            <a:r>
              <a:rPr sz="1200" dirty="0">
                <a:latin typeface="Times New Roman"/>
                <a:cs typeface="Times New Roman"/>
              </a:rPr>
              <a:t>policy  </a:t>
            </a:r>
            <a:r>
              <a:rPr sz="1200" spc="-5" dirty="0">
                <a:latin typeface="Times New Roman"/>
                <a:cs typeface="Times New Roman"/>
              </a:rPr>
              <a:t>is </a:t>
            </a:r>
            <a:r>
              <a:rPr sz="1200" dirty="0">
                <a:latin typeface="Times New Roman"/>
                <a:cs typeface="Times New Roman"/>
              </a:rPr>
              <a:t>a determinant of the shares of the rival claimants to the product of industry </a:t>
            </a:r>
            <a:r>
              <a:rPr sz="1200" spc="-5" dirty="0">
                <a:latin typeface="Times New Roman"/>
                <a:cs typeface="Times New Roman"/>
              </a:rPr>
              <a:t>and </a:t>
            </a:r>
            <a:r>
              <a:rPr sz="1200" dirty="0">
                <a:latin typeface="Times New Roman"/>
                <a:cs typeface="Times New Roman"/>
              </a:rPr>
              <a:t>national dividend, but there </a:t>
            </a:r>
            <a:r>
              <a:rPr sz="1200" spc="5" dirty="0">
                <a:latin typeface="Times New Roman"/>
                <a:cs typeface="Times New Roman"/>
              </a:rPr>
              <a:t>may </a:t>
            </a:r>
            <a:r>
              <a:rPr sz="1200" dirty="0">
                <a:latin typeface="Times New Roman"/>
                <a:cs typeface="Times New Roman"/>
              </a:rPr>
              <a:t>often be a  conflicts between private </a:t>
            </a:r>
            <a:r>
              <a:rPr sz="1200" spc="-5" dirty="0">
                <a:latin typeface="Times New Roman"/>
                <a:cs typeface="Times New Roman"/>
              </a:rPr>
              <a:t>and </a:t>
            </a:r>
            <a:r>
              <a:rPr sz="1200" dirty="0">
                <a:latin typeface="Times New Roman"/>
                <a:cs typeface="Times New Roman"/>
              </a:rPr>
              <a:t>social interest, There </a:t>
            </a:r>
            <a:r>
              <a:rPr sz="1200" spc="-5" dirty="0">
                <a:latin typeface="Times New Roman"/>
                <a:cs typeface="Times New Roman"/>
              </a:rPr>
              <a:t>are, </a:t>
            </a:r>
            <a:r>
              <a:rPr sz="1200" dirty="0">
                <a:latin typeface="Times New Roman"/>
                <a:cs typeface="Times New Roman"/>
              </a:rPr>
              <a:t>of </a:t>
            </a:r>
            <a:r>
              <a:rPr sz="1200" spc="-5" dirty="0">
                <a:latin typeface="Times New Roman"/>
                <a:cs typeface="Times New Roman"/>
              </a:rPr>
              <a:t>course, </a:t>
            </a:r>
            <a:r>
              <a:rPr sz="1200" dirty="0">
                <a:latin typeface="Times New Roman"/>
                <a:cs typeface="Times New Roman"/>
              </a:rPr>
              <a:t>theoretical generalisations or principles that </a:t>
            </a:r>
            <a:r>
              <a:rPr sz="1200" spc="5" dirty="0">
                <a:latin typeface="Times New Roman"/>
                <a:cs typeface="Times New Roman"/>
              </a:rPr>
              <a:t>may </a:t>
            </a:r>
            <a:r>
              <a:rPr sz="1200" dirty="0">
                <a:latin typeface="Times New Roman"/>
                <a:cs typeface="Times New Roman"/>
              </a:rPr>
              <a:t>provide  scientific </a:t>
            </a:r>
            <a:r>
              <a:rPr sz="1200" spc="-5" dirty="0">
                <a:latin typeface="Times New Roman"/>
                <a:cs typeface="Times New Roman"/>
              </a:rPr>
              <a:t>guidelines </a:t>
            </a:r>
            <a:r>
              <a:rPr sz="1200" dirty="0">
                <a:latin typeface="Times New Roman"/>
                <a:cs typeface="Times New Roman"/>
              </a:rPr>
              <a:t>for framing </a:t>
            </a:r>
            <a:r>
              <a:rPr sz="1200" spc="-5" dirty="0">
                <a:latin typeface="Times New Roman"/>
                <a:cs typeface="Times New Roman"/>
              </a:rPr>
              <a:t>wage </a:t>
            </a:r>
            <a:r>
              <a:rPr sz="1200" spc="-15" dirty="0">
                <a:latin typeface="Times New Roman"/>
                <a:cs typeface="Times New Roman"/>
              </a:rPr>
              <a:t>policy. </a:t>
            </a:r>
            <a:r>
              <a:rPr sz="1200" dirty="0">
                <a:latin typeface="Times New Roman"/>
                <a:cs typeface="Times New Roman"/>
              </a:rPr>
              <a:t>Equally important in this context are the concrete social facts that must </a:t>
            </a:r>
            <a:r>
              <a:rPr sz="1200" spc="5" dirty="0">
                <a:latin typeface="Times New Roman"/>
                <a:cs typeface="Times New Roman"/>
              </a:rPr>
              <a:t>be </a:t>
            </a:r>
            <a:r>
              <a:rPr sz="1200" dirty="0">
                <a:latin typeface="Times New Roman"/>
                <a:cs typeface="Times New Roman"/>
              </a:rPr>
              <a:t>taken  into account in </a:t>
            </a:r>
            <a:r>
              <a:rPr sz="1200" spc="-5" dirty="0">
                <a:latin typeface="Times New Roman"/>
                <a:cs typeface="Times New Roman"/>
              </a:rPr>
              <a:t>its </a:t>
            </a:r>
            <a:r>
              <a:rPr sz="1200" dirty="0">
                <a:latin typeface="Times New Roman"/>
                <a:cs typeface="Times New Roman"/>
              </a:rPr>
              <a:t>formulation </a:t>
            </a:r>
            <a:r>
              <a:rPr sz="1200" spc="-5" dirty="0">
                <a:latin typeface="Times New Roman"/>
                <a:cs typeface="Times New Roman"/>
              </a:rPr>
              <a:t>at </a:t>
            </a:r>
            <a:r>
              <a:rPr sz="1200" spc="5" dirty="0">
                <a:latin typeface="Times New Roman"/>
                <a:cs typeface="Times New Roman"/>
              </a:rPr>
              <a:t>any </a:t>
            </a:r>
            <a:r>
              <a:rPr sz="1200" spc="-5" dirty="0">
                <a:latin typeface="Times New Roman"/>
                <a:cs typeface="Times New Roman"/>
              </a:rPr>
              <a:t>given </a:t>
            </a:r>
            <a:r>
              <a:rPr sz="1200" dirty="0">
                <a:latin typeface="Times New Roman"/>
                <a:cs typeface="Times New Roman"/>
              </a:rPr>
              <a:t>time. </a:t>
            </a:r>
            <a:r>
              <a:rPr sz="1200" spc="-5" dirty="0">
                <a:latin typeface="Times New Roman"/>
                <a:cs typeface="Times New Roman"/>
              </a:rPr>
              <a:t>NO </a:t>
            </a:r>
            <a:r>
              <a:rPr sz="1200" dirty="0">
                <a:latin typeface="Times New Roman"/>
                <a:cs typeface="Times New Roman"/>
              </a:rPr>
              <a:t>principles of wage policy </a:t>
            </a:r>
            <a:r>
              <a:rPr sz="1200" spc="-5" dirty="0">
                <a:latin typeface="Times New Roman"/>
                <a:cs typeface="Times New Roman"/>
              </a:rPr>
              <a:t>can </a:t>
            </a:r>
            <a:r>
              <a:rPr sz="1200" dirty="0">
                <a:latin typeface="Times New Roman"/>
                <a:cs typeface="Times New Roman"/>
              </a:rPr>
              <a:t>ever </a:t>
            </a:r>
            <a:r>
              <a:rPr sz="1200" spc="5" dirty="0">
                <a:latin typeface="Times New Roman"/>
                <a:cs typeface="Times New Roman"/>
              </a:rPr>
              <a:t>be </a:t>
            </a:r>
            <a:r>
              <a:rPr sz="1200" dirty="0">
                <a:latin typeface="Times New Roman"/>
                <a:cs typeface="Times New Roman"/>
              </a:rPr>
              <a:t>applied in vacuum </a:t>
            </a:r>
            <a:r>
              <a:rPr sz="1200" spc="-5" dirty="0">
                <a:latin typeface="Times New Roman"/>
                <a:cs typeface="Times New Roman"/>
              </a:rPr>
              <a:t>and </a:t>
            </a:r>
            <a:r>
              <a:rPr sz="1200" dirty="0">
                <a:latin typeface="Times New Roman"/>
                <a:cs typeface="Times New Roman"/>
              </a:rPr>
              <a:t>in disregard of  the realities of a situation. </a:t>
            </a:r>
            <a:r>
              <a:rPr sz="1200" spc="-25" dirty="0">
                <a:latin typeface="Times New Roman"/>
                <a:cs typeface="Times New Roman"/>
              </a:rPr>
              <a:t>Wage </a:t>
            </a:r>
            <a:r>
              <a:rPr sz="1200" spc="5" dirty="0">
                <a:latin typeface="Times New Roman"/>
                <a:cs typeface="Times New Roman"/>
              </a:rPr>
              <a:t>policy </a:t>
            </a:r>
            <a:r>
              <a:rPr sz="1200" dirty="0">
                <a:latin typeface="Times New Roman"/>
                <a:cs typeface="Times New Roman"/>
              </a:rPr>
              <a:t>has to be pragmatic </a:t>
            </a:r>
            <a:r>
              <a:rPr sz="1200" spc="-5" dirty="0">
                <a:latin typeface="Times New Roman"/>
                <a:cs typeface="Times New Roman"/>
              </a:rPr>
              <a:t>though </a:t>
            </a:r>
            <a:r>
              <a:rPr sz="1200" dirty="0">
                <a:latin typeface="Times New Roman"/>
                <a:cs typeface="Times New Roman"/>
              </a:rPr>
              <a:t>it does not follow that it </a:t>
            </a:r>
            <a:r>
              <a:rPr sz="1200" spc="-5" dirty="0">
                <a:latin typeface="Times New Roman"/>
                <a:cs typeface="Times New Roman"/>
              </a:rPr>
              <a:t>has </a:t>
            </a:r>
            <a:r>
              <a:rPr sz="1200" dirty="0">
                <a:latin typeface="Times New Roman"/>
                <a:cs typeface="Times New Roman"/>
              </a:rPr>
              <a:t>to be unscientific </a:t>
            </a:r>
            <a:r>
              <a:rPr sz="1200" spc="-5" dirty="0">
                <a:latin typeface="Times New Roman"/>
                <a:cs typeface="Times New Roman"/>
              </a:rPr>
              <a:t>and </a:t>
            </a:r>
            <a:r>
              <a:rPr sz="1200" dirty="0">
                <a:latin typeface="Times New Roman"/>
                <a:cs typeface="Times New Roman"/>
              </a:rPr>
              <a:t>remain  simply a matter of</a:t>
            </a:r>
            <a:r>
              <a:rPr sz="1200" spc="10" dirty="0">
                <a:latin typeface="Times New Roman"/>
                <a:cs typeface="Times New Roman"/>
              </a:rPr>
              <a:t> </a:t>
            </a:r>
            <a:r>
              <a:rPr sz="1200" spc="-15" dirty="0">
                <a:latin typeface="Times New Roman"/>
                <a:cs typeface="Times New Roman"/>
              </a:rPr>
              <a:t>expediency.</a:t>
            </a:r>
            <a:endParaRPr sz="1200">
              <a:latin typeface="Times New Roman"/>
              <a:cs typeface="Times New Roman"/>
            </a:endParaRPr>
          </a:p>
          <a:p>
            <a:pPr>
              <a:lnSpc>
                <a:spcPct val="100000"/>
              </a:lnSpc>
              <a:spcBef>
                <a:spcPts val="5"/>
              </a:spcBef>
            </a:pPr>
            <a:endParaRPr sz="1250">
              <a:latin typeface="Times New Roman"/>
              <a:cs typeface="Times New Roman"/>
            </a:endParaRPr>
          </a:p>
          <a:p>
            <a:pPr marL="12700">
              <a:lnSpc>
                <a:spcPct val="100000"/>
              </a:lnSpc>
            </a:pPr>
            <a:r>
              <a:rPr sz="1200" spc="-30" dirty="0">
                <a:latin typeface="Times New Roman"/>
                <a:cs typeface="Times New Roman"/>
              </a:rPr>
              <a:t>Wage </a:t>
            </a:r>
            <a:r>
              <a:rPr sz="1200" spc="-5" dirty="0">
                <a:latin typeface="Times New Roman"/>
                <a:cs typeface="Times New Roman"/>
              </a:rPr>
              <a:t>policies are principles acting as guidelines for determining </a:t>
            </a:r>
            <a:r>
              <a:rPr sz="1200" dirty="0">
                <a:latin typeface="Times New Roman"/>
                <a:cs typeface="Times New Roman"/>
              </a:rPr>
              <a:t>a </a:t>
            </a:r>
            <a:r>
              <a:rPr sz="1200" spc="-10" dirty="0">
                <a:latin typeface="Times New Roman"/>
                <a:cs typeface="Times New Roman"/>
              </a:rPr>
              <a:t>wage</a:t>
            </a:r>
            <a:r>
              <a:rPr sz="1200" spc="250" dirty="0">
                <a:latin typeface="Times New Roman"/>
                <a:cs typeface="Times New Roman"/>
              </a:rPr>
              <a:t> </a:t>
            </a:r>
            <a:r>
              <a:rPr sz="1200" spc="-5" dirty="0">
                <a:latin typeface="Times New Roman"/>
                <a:cs typeface="Times New Roman"/>
              </a:rPr>
              <a:t>structure</a:t>
            </a:r>
            <a:endParaRPr sz="1200">
              <a:latin typeface="Times New Roman"/>
              <a:cs typeface="Times New Roman"/>
            </a:endParaRPr>
          </a:p>
          <a:p>
            <a:pPr>
              <a:lnSpc>
                <a:spcPct val="100000"/>
              </a:lnSpc>
              <a:spcBef>
                <a:spcPts val="5"/>
              </a:spcBef>
            </a:pPr>
            <a:endParaRPr sz="1250">
              <a:latin typeface="Times New Roman"/>
              <a:cs typeface="Times New Roman"/>
            </a:endParaRPr>
          </a:p>
          <a:p>
            <a:pPr marL="12700">
              <a:lnSpc>
                <a:spcPct val="100000"/>
              </a:lnSpc>
            </a:pPr>
            <a:r>
              <a:rPr sz="1200" spc="-30" dirty="0">
                <a:latin typeface="Times New Roman"/>
                <a:cs typeface="Times New Roman"/>
              </a:rPr>
              <a:t>Wage </a:t>
            </a:r>
            <a:r>
              <a:rPr sz="1200" spc="-5" dirty="0">
                <a:latin typeface="Times New Roman"/>
                <a:cs typeface="Times New Roman"/>
              </a:rPr>
              <a:t>policy refers </a:t>
            </a:r>
            <a:r>
              <a:rPr sz="1200" dirty="0">
                <a:latin typeface="Times New Roman"/>
                <a:cs typeface="Times New Roman"/>
              </a:rPr>
              <a:t>to all </a:t>
            </a:r>
            <a:r>
              <a:rPr sz="1200" spc="-5" dirty="0">
                <a:latin typeface="Times New Roman"/>
                <a:cs typeface="Times New Roman"/>
              </a:rPr>
              <a:t>systematic</a:t>
            </a:r>
            <a:r>
              <a:rPr sz="1200" spc="80" dirty="0">
                <a:latin typeface="Times New Roman"/>
                <a:cs typeface="Times New Roman"/>
              </a:rPr>
              <a:t> </a:t>
            </a:r>
            <a:r>
              <a:rPr sz="1200" spc="-10" dirty="0">
                <a:latin typeface="Times New Roman"/>
                <a:cs typeface="Times New Roman"/>
              </a:rPr>
              <a:t>efforts </a:t>
            </a:r>
            <a:r>
              <a:rPr sz="1200" dirty="0">
                <a:latin typeface="Times New Roman"/>
                <a:cs typeface="Times New Roman"/>
              </a:rPr>
              <a:t>of the </a:t>
            </a:r>
            <a:r>
              <a:rPr sz="1200" spc="-5" dirty="0">
                <a:latin typeface="Times New Roman"/>
                <a:cs typeface="Times New Roman"/>
              </a:rPr>
              <a:t>government </a:t>
            </a:r>
            <a:r>
              <a:rPr sz="1200" dirty="0">
                <a:latin typeface="Times New Roman"/>
                <a:cs typeface="Times New Roman"/>
              </a:rPr>
              <a:t>in </a:t>
            </a:r>
            <a:r>
              <a:rPr sz="1200" spc="-5" dirty="0">
                <a:latin typeface="Times New Roman"/>
                <a:cs typeface="Times New Roman"/>
              </a:rPr>
              <a:t>relation </a:t>
            </a:r>
            <a:r>
              <a:rPr sz="1200" dirty="0">
                <a:latin typeface="Times New Roman"/>
                <a:cs typeface="Times New Roman"/>
              </a:rPr>
              <a:t>to national </a:t>
            </a:r>
            <a:r>
              <a:rPr sz="1200" spc="-10" dirty="0">
                <a:latin typeface="Times New Roman"/>
                <a:cs typeface="Times New Roman"/>
              </a:rPr>
              <a:t>wage </a:t>
            </a:r>
            <a:r>
              <a:rPr sz="1200" spc="-5" dirty="0">
                <a:latin typeface="Times New Roman"/>
                <a:cs typeface="Times New Roman"/>
              </a:rPr>
              <a:t>and salary </a:t>
            </a:r>
            <a:r>
              <a:rPr sz="1200" spc="-10" dirty="0">
                <a:latin typeface="Times New Roman"/>
                <a:cs typeface="Times New Roman"/>
              </a:rPr>
              <a:t>system</a:t>
            </a:r>
            <a:endParaRPr sz="120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pc="-35" dirty="0" smtClean="0">
                <a:latin typeface="Georgia"/>
                <a:cs typeface="Georgia"/>
              </a:rPr>
              <a:t>Industrial </a:t>
            </a:r>
            <a:r>
              <a:rPr lang="en-US" spc="-20" dirty="0" smtClean="0">
                <a:latin typeface="Georgia"/>
                <a:cs typeface="Georgia"/>
              </a:rPr>
              <a:t>Dispute </a:t>
            </a:r>
            <a:r>
              <a:rPr lang="en-US" spc="-5" dirty="0" smtClean="0">
                <a:latin typeface="Georgia"/>
                <a:cs typeface="Georgia"/>
              </a:rPr>
              <a:t>Act,</a:t>
            </a:r>
            <a:r>
              <a:rPr lang="en-US" spc="5" dirty="0" smtClean="0">
                <a:latin typeface="Georgia"/>
                <a:cs typeface="Georgia"/>
              </a:rPr>
              <a:t> </a:t>
            </a:r>
            <a:r>
              <a:rPr lang="en-US" spc="-105" dirty="0" smtClean="0">
                <a:latin typeface="Georgia"/>
                <a:cs typeface="Georgia"/>
              </a:rPr>
              <a:t>1947</a:t>
            </a:r>
            <a:r>
              <a:rPr lang="en-US" dirty="0" smtClean="0">
                <a:latin typeface="Georgia"/>
                <a:cs typeface="Georgia"/>
              </a:rPr>
              <a:t/>
            </a:r>
            <a:br>
              <a:rPr lang="en-US" dirty="0" smtClean="0">
                <a:latin typeface="Georgia"/>
                <a:cs typeface="Georgia"/>
              </a:rPr>
            </a:br>
            <a:endParaRPr lang="en-US" dirty="0"/>
          </a:p>
        </p:txBody>
      </p:sp>
      <p:sp>
        <p:nvSpPr>
          <p:cNvPr id="3" name="Content Placeholder 2"/>
          <p:cNvSpPr>
            <a:spLocks noGrp="1"/>
          </p:cNvSpPr>
          <p:nvPr>
            <p:ph idx="1"/>
          </p:nvPr>
        </p:nvSpPr>
        <p:spPr/>
        <p:txBody>
          <a:bodyPr/>
          <a:lstStyle/>
          <a:p>
            <a:r>
              <a:rPr lang="en-US" dirty="0" smtClean="0"/>
              <a:t>The Industrial Disputes Act, 1947 extends to the whole of India and regulates Indian </a:t>
            </a:r>
            <a:r>
              <a:rPr lang="en-US" dirty="0" err="1" smtClean="0"/>
              <a:t>labour</a:t>
            </a:r>
            <a:r>
              <a:rPr lang="en-US" dirty="0" smtClean="0"/>
              <a:t> law so far as that concerns trade unions as well as Individual workman employed in any Industry within the territory of Indian mainland. Enacted on 11th March 1947 and It came into force 1 April 1947</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pc="-30" dirty="0" smtClean="0">
                <a:latin typeface="Georgia"/>
                <a:cs typeface="Georgia"/>
              </a:rPr>
              <a:t>Minimum </a:t>
            </a:r>
            <a:r>
              <a:rPr lang="en-US" spc="-40" dirty="0" smtClean="0">
                <a:latin typeface="Georgia"/>
                <a:cs typeface="Georgia"/>
              </a:rPr>
              <a:t>Wages </a:t>
            </a:r>
            <a:r>
              <a:rPr lang="en-US" spc="-5" dirty="0" smtClean="0">
                <a:latin typeface="Georgia"/>
                <a:cs typeface="Georgia"/>
              </a:rPr>
              <a:t>Act, </a:t>
            </a:r>
            <a:r>
              <a:rPr lang="en-US" spc="-110" dirty="0" smtClean="0">
                <a:latin typeface="Georgia"/>
                <a:cs typeface="Georgia"/>
              </a:rPr>
              <a:t>1948</a:t>
            </a:r>
            <a:r>
              <a:rPr lang="en-US" dirty="0" smtClean="0">
                <a:latin typeface="Georgia"/>
                <a:cs typeface="Georgia"/>
              </a:rPr>
              <a:t/>
            </a:r>
            <a:br>
              <a:rPr lang="en-US" dirty="0" smtClean="0">
                <a:latin typeface="Georgia"/>
                <a:cs typeface="Georgia"/>
              </a:rPr>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a:t>
            </a:r>
            <a:r>
              <a:rPr lang="en-US" b="1" dirty="0" smtClean="0"/>
              <a:t>Minimum Wages Act 1948</a:t>
            </a:r>
            <a:r>
              <a:rPr lang="en-US" dirty="0" smtClean="0"/>
              <a:t> is an Act of Parliament concerning Indian </a:t>
            </a:r>
            <a:r>
              <a:rPr lang="en-US" dirty="0" err="1" smtClean="0"/>
              <a:t>labour</a:t>
            </a:r>
            <a:r>
              <a:rPr lang="en-US" dirty="0" smtClean="0"/>
              <a:t> law that sets the minimum wages that must be paid to skilled and unskilled </a:t>
            </a:r>
            <a:r>
              <a:rPr lang="en-US" dirty="0" err="1" smtClean="0"/>
              <a:t>labours</a:t>
            </a:r>
            <a:r>
              <a:rPr lang="en-US" dirty="0" smtClean="0"/>
              <a:t>.</a:t>
            </a:r>
          </a:p>
          <a:p>
            <a:r>
              <a:rPr lang="en-US" dirty="0" smtClean="0"/>
              <a:t>The Indian Constitution has defined a 'living wage' that is the level of income for a worker which will ensure a basic standard of living including good health, dignity, comfort, education and provide for any contingency. However, to keep in mind an industry's capacity to pay the constitution has defined a 'fair </a:t>
            </a:r>
            <a:r>
              <a:rPr lang="en-US" dirty="0" err="1" smtClean="0"/>
              <a:t>wage</a:t>
            </a:r>
            <a:r>
              <a:rPr lang="en-US" dirty="0" err="1" smtClean="0"/>
              <a:t>'.Fair</a:t>
            </a:r>
            <a:r>
              <a:rPr lang="en-US" dirty="0" smtClean="0"/>
              <a:t> </a:t>
            </a:r>
            <a:r>
              <a:rPr lang="en-US" dirty="0" smtClean="0"/>
              <a:t>wage is that level of wage that not just maintains a level of employment, but seeks to increase it keeping in perspective the industry's capacity to pay.</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pc="-45" dirty="0" smtClean="0">
                <a:latin typeface="Georgia"/>
                <a:cs typeface="Georgia"/>
              </a:rPr>
              <a:t>Equal </a:t>
            </a:r>
            <a:r>
              <a:rPr lang="en-US" spc="-25" dirty="0" smtClean="0">
                <a:latin typeface="Georgia"/>
                <a:cs typeface="Georgia"/>
              </a:rPr>
              <a:t>remuneration </a:t>
            </a:r>
            <a:r>
              <a:rPr lang="en-US" spc="-5" dirty="0" smtClean="0">
                <a:latin typeface="Georgia"/>
                <a:cs typeface="Georgia"/>
              </a:rPr>
              <a:t>Act,</a:t>
            </a:r>
            <a:r>
              <a:rPr lang="en-US" spc="-30" dirty="0" smtClean="0">
                <a:latin typeface="Georgia"/>
                <a:cs typeface="Georgia"/>
              </a:rPr>
              <a:t> </a:t>
            </a:r>
            <a:r>
              <a:rPr lang="en-US" spc="-85" dirty="0" smtClean="0">
                <a:latin typeface="Georgia"/>
                <a:cs typeface="Georgia"/>
              </a:rPr>
              <a:t>1976</a:t>
            </a:r>
            <a:r>
              <a:rPr lang="en-US" dirty="0" smtClean="0">
                <a:latin typeface="Georgia"/>
                <a:cs typeface="Georgia"/>
              </a:rPr>
              <a:t/>
            </a:r>
            <a:br>
              <a:rPr lang="en-US" dirty="0" smtClean="0">
                <a:latin typeface="Georgia"/>
                <a:cs typeface="Georgia"/>
              </a:rPr>
            </a:br>
            <a:endParaRPr lang="en-US" dirty="0"/>
          </a:p>
        </p:txBody>
      </p:sp>
      <p:sp>
        <p:nvSpPr>
          <p:cNvPr id="3" name="Content Placeholder 2"/>
          <p:cNvSpPr>
            <a:spLocks noGrp="1"/>
          </p:cNvSpPr>
          <p:nvPr>
            <p:ph idx="1"/>
          </p:nvPr>
        </p:nvSpPr>
        <p:spPr/>
        <p:txBody>
          <a:bodyPr/>
          <a:lstStyle/>
          <a:p>
            <a:r>
              <a:rPr lang="en-US" dirty="0" smtClean="0"/>
              <a:t>The </a:t>
            </a:r>
            <a:r>
              <a:rPr lang="en-US" b="1" dirty="0" smtClean="0"/>
              <a:t>Equal Remuneration Act</a:t>
            </a:r>
            <a:r>
              <a:rPr lang="en-US" dirty="0" smtClean="0"/>
              <a:t>, </a:t>
            </a:r>
            <a:r>
              <a:rPr lang="en-US" b="1" dirty="0" smtClean="0"/>
              <a:t>1976</a:t>
            </a:r>
            <a:r>
              <a:rPr lang="en-US" dirty="0" smtClean="0"/>
              <a:t> aims to provide for the payment of </a:t>
            </a:r>
            <a:r>
              <a:rPr lang="en-US" b="1" dirty="0" smtClean="0"/>
              <a:t>equal remuneration</a:t>
            </a:r>
            <a:r>
              <a:rPr lang="en-US" dirty="0" smtClean="0"/>
              <a:t> to men and women workers and for the prevention of discrimination, on the ground of sex, against women in the matter of employment and for matters connected therewith or incidental thereto.</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35" dirty="0" smtClean="0">
                <a:latin typeface="Georgia"/>
                <a:cs typeface="Georgia"/>
              </a:rPr>
              <a:t>Payment </a:t>
            </a:r>
            <a:r>
              <a:rPr lang="en-US" spc="-15" dirty="0" smtClean="0">
                <a:latin typeface="Georgia"/>
                <a:cs typeface="Georgia"/>
              </a:rPr>
              <a:t>of </a:t>
            </a:r>
            <a:r>
              <a:rPr lang="en-US" spc="-40" dirty="0" smtClean="0">
                <a:latin typeface="Georgia"/>
                <a:cs typeface="Georgia"/>
              </a:rPr>
              <a:t>Bonus </a:t>
            </a:r>
            <a:r>
              <a:rPr lang="en-US" spc="-5" dirty="0" smtClean="0">
                <a:latin typeface="Georgia"/>
                <a:cs typeface="Georgia"/>
              </a:rPr>
              <a:t>Act,</a:t>
            </a:r>
            <a:r>
              <a:rPr lang="en-US" spc="-20" dirty="0" smtClean="0">
                <a:latin typeface="Georgia"/>
                <a:cs typeface="Georgia"/>
              </a:rPr>
              <a:t> </a:t>
            </a:r>
            <a:r>
              <a:rPr lang="en-US" spc="-105" dirty="0" smtClean="0">
                <a:latin typeface="Georgia"/>
                <a:cs typeface="Georgia"/>
              </a:rPr>
              <a:t>1965</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Payment of Bonus Act</a:t>
            </a:r>
            <a:r>
              <a:rPr lang="en-US" dirty="0" smtClean="0"/>
              <a:t>, </a:t>
            </a:r>
            <a:r>
              <a:rPr lang="en-US" b="1" dirty="0" smtClean="0"/>
              <a:t>1965</a:t>
            </a:r>
            <a:r>
              <a:rPr lang="en-US" dirty="0" smtClean="0"/>
              <a:t> provides for the </a:t>
            </a:r>
            <a:r>
              <a:rPr lang="en-US" b="1" dirty="0" smtClean="0"/>
              <a:t>payment of bonus</a:t>
            </a:r>
            <a:r>
              <a:rPr lang="en-US" dirty="0" smtClean="0"/>
              <a:t> to persons employed in certain establishments, employing 20 or more persons, on the basis of profits or on the basis of production or productivity and matters connected there with</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97890" indent="-885825">
              <a:lnSpc>
                <a:spcPct val="100000"/>
              </a:lnSpc>
              <a:tabLst>
                <a:tab pos="897890" algn="l"/>
                <a:tab pos="898525" algn="l"/>
              </a:tabLst>
            </a:pPr>
            <a:r>
              <a:rPr lang="en-US" spc="-40" dirty="0" smtClean="0">
                <a:latin typeface="Georgia"/>
                <a:cs typeface="Georgia"/>
              </a:rPr>
              <a:t>Wage</a:t>
            </a:r>
            <a:r>
              <a:rPr lang="en-US" spc="-30" dirty="0" smtClean="0">
                <a:latin typeface="Georgia"/>
                <a:cs typeface="Georgia"/>
              </a:rPr>
              <a:t> </a:t>
            </a:r>
            <a:r>
              <a:rPr lang="en-US" spc="-45" dirty="0" smtClean="0">
                <a:latin typeface="Georgia"/>
                <a:cs typeface="Georgia"/>
              </a:rPr>
              <a:t>Board</a:t>
            </a:r>
            <a:endParaRPr lang="en-US" dirty="0">
              <a:latin typeface="Georgia"/>
              <a:cs typeface="Georgia"/>
            </a:endParaRPr>
          </a:p>
        </p:txBody>
      </p:sp>
      <p:pic>
        <p:nvPicPr>
          <p:cNvPr id="4" name="Content Placeholder 3" descr="wage-board-2-638.jpg"/>
          <p:cNvPicPr>
            <a:picLocks noGrp="1" noChangeAspect="1"/>
          </p:cNvPicPr>
          <p:nvPr>
            <p:ph idx="1"/>
          </p:nvPr>
        </p:nvPicPr>
        <p:blipFill>
          <a:blip r:embed="rId2"/>
          <a:stretch>
            <a:fillRect/>
          </a:stretch>
        </p:blipFill>
        <p:spPr>
          <a:xfrm>
            <a:off x="533400" y="0"/>
            <a:ext cx="8153400" cy="6126163"/>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546303" y="1989201"/>
            <a:ext cx="2292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Wingdings"/>
                <a:cs typeface="Wingdings"/>
              </a:rPr>
              <a:t></a:t>
            </a:r>
            <a:endParaRPr sz="1800">
              <a:latin typeface="Wingdings"/>
              <a:cs typeface="Wingdings"/>
            </a:endParaRPr>
          </a:p>
        </p:txBody>
      </p:sp>
      <p:sp>
        <p:nvSpPr>
          <p:cNvPr id="9" name="object 9"/>
          <p:cNvSpPr txBox="1"/>
          <p:nvPr/>
        </p:nvSpPr>
        <p:spPr>
          <a:xfrm>
            <a:off x="1143000" y="1989201"/>
            <a:ext cx="7696200" cy="289823"/>
          </a:xfrm>
          <a:prstGeom prst="rect">
            <a:avLst/>
          </a:prstGeom>
        </p:spPr>
        <p:txBody>
          <a:bodyPr vert="horz" wrap="square" lIns="0" tIns="12700" rIns="0" bIns="0" rtlCol="0">
            <a:spAutoFit/>
          </a:bodyPr>
          <a:lstStyle/>
          <a:p>
            <a:pPr marL="12700">
              <a:lnSpc>
                <a:spcPct val="100000"/>
              </a:lnSpc>
              <a:spcBef>
                <a:spcPts val="100"/>
              </a:spcBef>
              <a:tabLst>
                <a:tab pos="5432425" algn="l"/>
                <a:tab pos="6636384" algn="l"/>
              </a:tabLst>
            </a:pPr>
            <a:r>
              <a:rPr spc="-10" dirty="0">
                <a:latin typeface="Georgia"/>
                <a:cs typeface="Georgia"/>
              </a:rPr>
              <a:t>The</a:t>
            </a:r>
            <a:r>
              <a:rPr spc="120" dirty="0">
                <a:latin typeface="Georgia"/>
                <a:cs typeface="Georgia"/>
              </a:rPr>
              <a:t> </a:t>
            </a:r>
            <a:r>
              <a:rPr spc="-25" dirty="0">
                <a:latin typeface="Georgia"/>
                <a:cs typeface="Georgia"/>
              </a:rPr>
              <a:t>p</a:t>
            </a:r>
            <a:r>
              <a:rPr spc="-30" dirty="0">
                <a:latin typeface="Georgia"/>
                <a:cs typeface="Georgia"/>
              </a:rPr>
              <a:t>l</a:t>
            </a:r>
            <a:r>
              <a:rPr spc="-25" dirty="0">
                <a:latin typeface="Georgia"/>
                <a:cs typeface="Georgia"/>
              </a:rPr>
              <a:t>an</a:t>
            </a:r>
            <a:r>
              <a:rPr spc="-40" dirty="0">
                <a:latin typeface="Georgia"/>
                <a:cs typeface="Georgia"/>
              </a:rPr>
              <a:t>n</a:t>
            </a:r>
            <a:r>
              <a:rPr spc="-15" dirty="0">
                <a:latin typeface="Georgia"/>
                <a:cs typeface="Georgia"/>
              </a:rPr>
              <a:t>in</a:t>
            </a:r>
            <a:r>
              <a:rPr spc="-10" dirty="0">
                <a:latin typeface="Georgia"/>
                <a:cs typeface="Georgia"/>
              </a:rPr>
              <a:t>g</a:t>
            </a:r>
            <a:r>
              <a:rPr spc="160" dirty="0">
                <a:latin typeface="Georgia"/>
                <a:cs typeface="Georgia"/>
              </a:rPr>
              <a:t> </a:t>
            </a:r>
            <a:r>
              <a:rPr spc="-30" dirty="0">
                <a:latin typeface="Georgia"/>
                <a:cs typeface="Georgia"/>
              </a:rPr>
              <a:t>c</a:t>
            </a:r>
            <a:r>
              <a:rPr spc="-25" dirty="0">
                <a:latin typeface="Georgia"/>
                <a:cs typeface="Georgia"/>
              </a:rPr>
              <a:t>ommissi</a:t>
            </a:r>
            <a:r>
              <a:rPr spc="-30" dirty="0">
                <a:latin typeface="Georgia"/>
                <a:cs typeface="Georgia"/>
              </a:rPr>
              <a:t>o</a:t>
            </a:r>
            <a:r>
              <a:rPr spc="-20" dirty="0">
                <a:latin typeface="Georgia"/>
                <a:cs typeface="Georgia"/>
              </a:rPr>
              <a:t>n</a:t>
            </a:r>
            <a:r>
              <a:rPr spc="130" dirty="0">
                <a:latin typeface="Georgia"/>
                <a:cs typeface="Georgia"/>
              </a:rPr>
              <a:t> </a:t>
            </a:r>
            <a:r>
              <a:rPr spc="-10" dirty="0">
                <a:latin typeface="Georgia"/>
                <a:cs typeface="Georgia"/>
              </a:rPr>
              <a:t>i</a:t>
            </a:r>
            <a:r>
              <a:rPr spc="-25" dirty="0">
                <a:latin typeface="Georgia"/>
                <a:cs typeface="Georgia"/>
              </a:rPr>
              <a:t>n</a:t>
            </a:r>
            <a:r>
              <a:rPr spc="135" dirty="0">
                <a:latin typeface="Georgia"/>
                <a:cs typeface="Georgia"/>
              </a:rPr>
              <a:t> </a:t>
            </a:r>
            <a:r>
              <a:rPr spc="-170" dirty="0">
                <a:latin typeface="Georgia"/>
                <a:cs typeface="Georgia"/>
              </a:rPr>
              <a:t>F</a:t>
            </a:r>
            <a:r>
              <a:rPr spc="-30" dirty="0">
                <a:latin typeface="Georgia"/>
                <a:cs typeface="Georgia"/>
              </a:rPr>
              <a:t>ebrua</a:t>
            </a:r>
            <a:r>
              <a:rPr dirty="0">
                <a:latin typeface="Georgia"/>
                <a:cs typeface="Georgia"/>
              </a:rPr>
              <a:t>r</a:t>
            </a:r>
            <a:r>
              <a:rPr spc="-180" dirty="0">
                <a:latin typeface="Georgia"/>
                <a:cs typeface="Georgia"/>
              </a:rPr>
              <a:t>y</a:t>
            </a:r>
            <a:r>
              <a:rPr spc="-25" dirty="0">
                <a:latin typeface="Georgia"/>
                <a:cs typeface="Georgia"/>
              </a:rPr>
              <a:t>,</a:t>
            </a:r>
            <a:r>
              <a:rPr spc="160" dirty="0">
                <a:latin typeface="Georgia"/>
                <a:cs typeface="Georgia"/>
              </a:rPr>
              <a:t> </a:t>
            </a:r>
            <a:r>
              <a:rPr spc="-229" dirty="0">
                <a:latin typeface="Georgia"/>
                <a:cs typeface="Georgia"/>
              </a:rPr>
              <a:t>1</a:t>
            </a:r>
            <a:r>
              <a:rPr spc="-45" dirty="0">
                <a:latin typeface="Georgia"/>
                <a:cs typeface="Georgia"/>
              </a:rPr>
              <a:t>9</a:t>
            </a:r>
            <a:r>
              <a:rPr spc="-20" dirty="0">
                <a:latin typeface="Georgia"/>
                <a:cs typeface="Georgia"/>
              </a:rPr>
              <a:t>7</a:t>
            </a:r>
            <a:r>
              <a:rPr spc="-180" dirty="0">
                <a:latin typeface="Georgia"/>
                <a:cs typeface="Georgia"/>
              </a:rPr>
              <a:t>3</a:t>
            </a:r>
            <a:r>
              <a:rPr spc="-25" dirty="0">
                <a:latin typeface="Georgia"/>
                <a:cs typeface="Georgia"/>
              </a:rPr>
              <a:t>,</a:t>
            </a:r>
            <a:r>
              <a:rPr spc="160" dirty="0">
                <a:latin typeface="Georgia"/>
                <a:cs typeface="Georgia"/>
              </a:rPr>
              <a:t> </a:t>
            </a:r>
            <a:r>
              <a:rPr spc="-60" dirty="0">
                <a:latin typeface="Georgia"/>
                <a:cs typeface="Georgia"/>
              </a:rPr>
              <a:t>s</a:t>
            </a:r>
            <a:r>
              <a:rPr dirty="0">
                <a:latin typeface="Georgia"/>
                <a:cs typeface="Georgia"/>
              </a:rPr>
              <a:t>et</a:t>
            </a:r>
            <a:r>
              <a:rPr spc="120" dirty="0">
                <a:latin typeface="Georgia"/>
                <a:cs typeface="Georgia"/>
              </a:rPr>
              <a:t> </a:t>
            </a:r>
            <a:r>
              <a:rPr spc="-25">
                <a:latin typeface="Georgia"/>
                <a:cs typeface="Georgia"/>
              </a:rPr>
              <a:t>u</a:t>
            </a:r>
            <a:r>
              <a:rPr spc="-20">
                <a:latin typeface="Georgia"/>
                <a:cs typeface="Georgia"/>
              </a:rPr>
              <a:t>p</a:t>
            </a:r>
            <a:r>
              <a:rPr spc="114">
                <a:latin typeface="Georgia"/>
                <a:cs typeface="Georgia"/>
              </a:rPr>
              <a:t> </a:t>
            </a:r>
            <a:r>
              <a:rPr spc="-45" smtClean="0">
                <a:latin typeface="Georgia"/>
                <a:cs typeface="Georgia"/>
              </a:rPr>
              <a:t>a</a:t>
            </a:r>
            <a:r>
              <a:rPr lang="en-US" spc="-45" dirty="0" smtClean="0">
                <a:latin typeface="Georgia"/>
                <a:cs typeface="Georgia"/>
              </a:rPr>
              <a:t> </a:t>
            </a:r>
            <a:r>
              <a:rPr spc="-30" smtClean="0">
                <a:latin typeface="Georgia"/>
                <a:cs typeface="Georgia"/>
              </a:rPr>
              <a:t>c</a:t>
            </a:r>
            <a:r>
              <a:rPr spc="-15" smtClean="0">
                <a:latin typeface="Georgia"/>
                <a:cs typeface="Georgia"/>
              </a:rPr>
              <a:t>ommi</a:t>
            </a:r>
            <a:r>
              <a:rPr spc="-40" smtClean="0">
                <a:latin typeface="Georgia"/>
                <a:cs typeface="Georgia"/>
              </a:rPr>
              <a:t>t</a:t>
            </a:r>
            <a:r>
              <a:rPr spc="-15" smtClean="0">
                <a:latin typeface="Georgia"/>
                <a:cs typeface="Georgia"/>
              </a:rPr>
              <a:t>t</a:t>
            </a:r>
            <a:r>
              <a:rPr spc="-10" smtClean="0">
                <a:latin typeface="Georgia"/>
                <a:cs typeface="Georgia"/>
              </a:rPr>
              <a:t>ee</a:t>
            </a:r>
            <a:r>
              <a:rPr dirty="0">
                <a:latin typeface="Georgia"/>
                <a:cs typeface="Georgia"/>
              </a:rPr>
              <a:t>	</a:t>
            </a:r>
            <a:r>
              <a:rPr spc="-20" dirty="0">
                <a:latin typeface="Georgia"/>
                <a:cs typeface="Georgia"/>
              </a:rPr>
              <a:t>of</a:t>
            </a:r>
            <a:endParaRPr>
              <a:latin typeface="Georgia"/>
              <a:cs typeface="Georgia"/>
            </a:endParaRPr>
          </a:p>
        </p:txBody>
      </p:sp>
      <p:sp>
        <p:nvSpPr>
          <p:cNvPr id="14" name="object 14"/>
          <p:cNvSpPr txBox="1">
            <a:spLocks noGrp="1"/>
          </p:cNvSpPr>
          <p:nvPr>
            <p:ph type="title"/>
          </p:nvPr>
        </p:nvSpPr>
        <p:spPr>
          <a:xfrm>
            <a:off x="1842642" y="1072388"/>
            <a:ext cx="4580255" cy="299720"/>
          </a:xfrm>
          <a:prstGeom prst="rect">
            <a:avLst/>
          </a:prstGeom>
        </p:spPr>
        <p:txBody>
          <a:bodyPr vert="horz" wrap="square" lIns="0" tIns="12700" rIns="0" bIns="0" rtlCol="0">
            <a:spAutoFit/>
          </a:bodyPr>
          <a:lstStyle/>
          <a:p>
            <a:pPr marL="12700">
              <a:lnSpc>
                <a:spcPct val="100000"/>
              </a:lnSpc>
              <a:spcBef>
                <a:spcPts val="100"/>
              </a:spcBef>
            </a:pPr>
            <a:r>
              <a:rPr sz="1800" b="1" u="heavy" spc="-10" dirty="0">
                <a:uFill>
                  <a:solidFill>
                    <a:srgbClr val="000000"/>
                  </a:solidFill>
                </a:uFill>
                <a:latin typeface="Times New Roman"/>
                <a:cs typeface="Times New Roman"/>
              </a:rPr>
              <a:t>RECOMMENDATIONS </a:t>
            </a:r>
            <a:r>
              <a:rPr sz="1800" b="1" u="heavy" dirty="0">
                <a:uFill>
                  <a:solidFill>
                    <a:srgbClr val="000000"/>
                  </a:solidFill>
                </a:uFill>
                <a:latin typeface="Times New Roman"/>
                <a:cs typeface="Times New Roman"/>
              </a:rPr>
              <a:t>OF </a:t>
            </a:r>
            <a:r>
              <a:rPr sz="1800" b="1" u="heavy" spc="-55" dirty="0">
                <a:uFill>
                  <a:solidFill>
                    <a:srgbClr val="000000"/>
                  </a:solidFill>
                </a:uFill>
                <a:latin typeface="Times New Roman"/>
                <a:cs typeface="Times New Roman"/>
              </a:rPr>
              <a:t>WAGE</a:t>
            </a:r>
            <a:r>
              <a:rPr sz="1800" b="1" u="heavy" spc="-145" dirty="0">
                <a:uFill>
                  <a:solidFill>
                    <a:srgbClr val="000000"/>
                  </a:solidFill>
                </a:uFill>
                <a:latin typeface="Times New Roman"/>
                <a:cs typeface="Times New Roman"/>
              </a:rPr>
              <a:t> </a:t>
            </a:r>
            <a:r>
              <a:rPr sz="1800" b="1" u="heavy" spc="-5" dirty="0">
                <a:uFill>
                  <a:solidFill>
                    <a:srgbClr val="000000"/>
                  </a:solidFill>
                </a:uFill>
                <a:latin typeface="Times New Roman"/>
                <a:cs typeface="Times New Roman"/>
              </a:rPr>
              <a:t>POLICY</a:t>
            </a:r>
            <a:endParaRPr sz="1800">
              <a:latin typeface="Times New Roman"/>
              <a:cs typeface="Times New Roman"/>
            </a:endParaRPr>
          </a:p>
        </p:txBody>
      </p:sp>
      <p:sp>
        <p:nvSpPr>
          <p:cNvPr id="10" name="object 10"/>
          <p:cNvSpPr txBox="1">
            <a:spLocks noGrp="1"/>
          </p:cNvSpPr>
          <p:nvPr>
            <p:ph idx="1"/>
          </p:nvPr>
        </p:nvSpPr>
        <p:spPr>
          <a:xfrm>
            <a:off x="914400" y="2514600"/>
            <a:ext cx="7620000" cy="1305486"/>
          </a:xfrm>
          <a:prstGeom prst="rect">
            <a:avLst/>
          </a:prstGeom>
        </p:spPr>
        <p:txBody>
          <a:bodyPr vert="horz" wrap="square" lIns="0" tIns="12700" rIns="0" bIns="0" rtlCol="0">
            <a:spAutoFit/>
          </a:bodyPr>
          <a:lstStyle/>
          <a:p>
            <a:pPr marL="647065">
              <a:lnSpc>
                <a:spcPct val="100000"/>
              </a:lnSpc>
              <a:spcBef>
                <a:spcPts val="100"/>
              </a:spcBef>
            </a:pPr>
            <a:r>
              <a:rPr sz="2000" spc="-35" dirty="0"/>
              <a:t>wage</a:t>
            </a:r>
            <a:r>
              <a:rPr sz="2000" spc="20" dirty="0"/>
              <a:t> </a:t>
            </a:r>
            <a:r>
              <a:rPr sz="2000" spc="-10" dirty="0"/>
              <a:t>policy</a:t>
            </a:r>
            <a:r>
              <a:rPr sz="2000" spc="15" dirty="0"/>
              <a:t> </a:t>
            </a:r>
            <a:r>
              <a:rPr sz="2000" spc="-20" dirty="0"/>
              <a:t>when</a:t>
            </a:r>
            <a:r>
              <a:rPr sz="2000" spc="45" dirty="0"/>
              <a:t> </a:t>
            </a:r>
            <a:r>
              <a:rPr sz="2000" spc="-30" dirty="0"/>
              <a:t>face</a:t>
            </a:r>
            <a:r>
              <a:rPr sz="2000" spc="20" dirty="0"/>
              <a:t> </a:t>
            </a:r>
            <a:r>
              <a:rPr sz="2000" spc="-5" dirty="0"/>
              <a:t>with</a:t>
            </a:r>
            <a:r>
              <a:rPr sz="2000" spc="40" dirty="0"/>
              <a:t> </a:t>
            </a:r>
            <a:r>
              <a:rPr sz="2000" spc="-5" dirty="0"/>
              <a:t>the</a:t>
            </a:r>
            <a:r>
              <a:rPr sz="2000" spc="20" dirty="0"/>
              <a:t> </a:t>
            </a:r>
            <a:r>
              <a:rPr sz="2000" spc="-25" dirty="0"/>
              <a:t>dilemma</a:t>
            </a:r>
            <a:r>
              <a:rPr sz="2000" spc="25" dirty="0"/>
              <a:t> </a:t>
            </a:r>
            <a:r>
              <a:rPr sz="2000" spc="-50" dirty="0"/>
              <a:t>as</a:t>
            </a:r>
            <a:r>
              <a:rPr sz="2000" spc="35" dirty="0"/>
              <a:t> </a:t>
            </a:r>
            <a:r>
              <a:rPr sz="2000" spc="-5" dirty="0"/>
              <a:t>to</a:t>
            </a:r>
            <a:r>
              <a:rPr sz="2000" spc="20" dirty="0"/>
              <a:t> </a:t>
            </a:r>
            <a:r>
              <a:rPr sz="2000" spc="-20" dirty="0"/>
              <a:t>what</a:t>
            </a:r>
            <a:r>
              <a:rPr sz="2000" spc="20" dirty="0"/>
              <a:t> </a:t>
            </a:r>
            <a:r>
              <a:rPr sz="2000" spc="-20" dirty="0"/>
              <a:t>should</a:t>
            </a:r>
            <a:r>
              <a:rPr sz="2000" spc="65" dirty="0"/>
              <a:t> </a:t>
            </a:r>
            <a:r>
              <a:rPr sz="2000" spc="-15" dirty="0"/>
              <a:t>be</a:t>
            </a:r>
            <a:r>
              <a:rPr sz="2000" spc="20" dirty="0"/>
              <a:t> </a:t>
            </a:r>
            <a:r>
              <a:rPr sz="2000" spc="-45"/>
              <a:t>a</a:t>
            </a:r>
            <a:r>
              <a:rPr sz="2000" spc="25"/>
              <a:t> </a:t>
            </a:r>
            <a:r>
              <a:rPr sz="2000" spc="-35" smtClean="0"/>
              <a:t>wage</a:t>
            </a:r>
            <a:endParaRPr sz="2000"/>
          </a:p>
          <a:p>
            <a:pPr marL="647065">
              <a:lnSpc>
                <a:spcPct val="100000"/>
              </a:lnSpc>
              <a:tabLst>
                <a:tab pos="2769235" algn="l"/>
                <a:tab pos="4123690" algn="l"/>
                <a:tab pos="7137400" algn="l"/>
              </a:tabLst>
            </a:pPr>
            <a:r>
              <a:rPr sz="2000" spc="-10" dirty="0"/>
              <a:t>po</a:t>
            </a:r>
            <a:r>
              <a:rPr sz="2000" spc="-20" dirty="0"/>
              <a:t>l</a:t>
            </a:r>
            <a:r>
              <a:rPr sz="2000" spc="-30" dirty="0"/>
              <a:t>i</a:t>
            </a:r>
            <a:r>
              <a:rPr sz="2000" spc="15" dirty="0"/>
              <a:t>c</a:t>
            </a:r>
            <a:r>
              <a:rPr sz="2000" spc="-20" dirty="0"/>
              <a:t>y</a:t>
            </a:r>
            <a:r>
              <a:rPr sz="2000" dirty="0"/>
              <a:t> </a:t>
            </a:r>
            <a:r>
              <a:rPr sz="2000" spc="100" dirty="0"/>
              <a:t> </a:t>
            </a:r>
            <a:r>
              <a:rPr sz="2000" spc="-25" dirty="0"/>
              <a:t>w</a:t>
            </a:r>
            <a:r>
              <a:rPr sz="2000" spc="-15" dirty="0"/>
              <a:t>h</a:t>
            </a:r>
            <a:r>
              <a:rPr sz="2000" spc="-20" dirty="0"/>
              <a:t>i</a:t>
            </a:r>
            <a:r>
              <a:rPr sz="2000" spc="-5" dirty="0"/>
              <a:t>c</a:t>
            </a:r>
            <a:r>
              <a:rPr sz="2000" spc="5" dirty="0"/>
              <a:t>h</a:t>
            </a:r>
            <a:r>
              <a:rPr sz="2000" dirty="0"/>
              <a:t> </a:t>
            </a:r>
            <a:r>
              <a:rPr sz="2000" spc="120" dirty="0"/>
              <a:t> </a:t>
            </a:r>
            <a:r>
              <a:rPr sz="2000" spc="-45" dirty="0"/>
              <a:t>c</a:t>
            </a:r>
            <a:r>
              <a:rPr sz="2000" spc="-5" dirty="0"/>
              <a:t>o</a:t>
            </a:r>
            <a:r>
              <a:rPr sz="2000" spc="-15" dirty="0"/>
              <a:t>u</a:t>
            </a:r>
            <a:r>
              <a:rPr sz="2000" spc="-10" dirty="0"/>
              <a:t>ld</a:t>
            </a:r>
            <a:r>
              <a:rPr sz="2000" dirty="0"/>
              <a:t>	</a:t>
            </a:r>
            <a:r>
              <a:rPr sz="2000" spc="-10" dirty="0"/>
              <a:t>be</a:t>
            </a:r>
            <a:r>
              <a:rPr sz="2000" dirty="0"/>
              <a:t> </a:t>
            </a:r>
            <a:r>
              <a:rPr sz="2000" spc="100" dirty="0"/>
              <a:t> </a:t>
            </a:r>
            <a:r>
              <a:rPr sz="2000" spc="-30" dirty="0"/>
              <a:t>app</a:t>
            </a:r>
            <a:r>
              <a:rPr sz="2000" spc="-25" dirty="0"/>
              <a:t>l</a:t>
            </a:r>
            <a:r>
              <a:rPr sz="2000" spc="-30" dirty="0"/>
              <a:t>i</a:t>
            </a:r>
            <a:r>
              <a:rPr sz="2000" dirty="0"/>
              <a:t>e</a:t>
            </a:r>
            <a:r>
              <a:rPr sz="2000" spc="-15" dirty="0"/>
              <a:t>d</a:t>
            </a:r>
            <a:r>
              <a:rPr sz="2000" dirty="0"/>
              <a:t>	</a:t>
            </a:r>
            <a:r>
              <a:rPr sz="2000" spc="-55" dirty="0"/>
              <a:t>a</a:t>
            </a:r>
            <a:r>
              <a:rPr sz="2000" spc="-45" dirty="0"/>
              <a:t>s</a:t>
            </a:r>
            <a:r>
              <a:rPr sz="2000" dirty="0"/>
              <a:t> </a:t>
            </a:r>
            <a:r>
              <a:rPr sz="2000" spc="120" dirty="0"/>
              <a:t> </a:t>
            </a:r>
            <a:r>
              <a:rPr sz="2000" spc="-45" dirty="0"/>
              <a:t>a</a:t>
            </a:r>
            <a:r>
              <a:rPr sz="2000" dirty="0"/>
              <a:t> </a:t>
            </a:r>
            <a:r>
              <a:rPr sz="2000" spc="100" dirty="0"/>
              <a:t> </a:t>
            </a:r>
            <a:r>
              <a:rPr sz="2000" spc="-25" dirty="0"/>
              <a:t>per</a:t>
            </a:r>
            <a:r>
              <a:rPr sz="2000" spc="-50" dirty="0"/>
              <a:t>m</a:t>
            </a:r>
            <a:r>
              <a:rPr sz="2000" spc="-30" dirty="0"/>
              <a:t>a</a:t>
            </a:r>
            <a:r>
              <a:rPr sz="2000" spc="-45" dirty="0"/>
              <a:t>n</a:t>
            </a:r>
            <a:r>
              <a:rPr sz="2000" spc="-5" dirty="0"/>
              <a:t>ent</a:t>
            </a:r>
            <a:r>
              <a:rPr sz="2000" dirty="0"/>
              <a:t> </a:t>
            </a:r>
            <a:r>
              <a:rPr sz="2000" spc="105" dirty="0"/>
              <a:t> </a:t>
            </a:r>
            <a:r>
              <a:rPr sz="2000" spc="-50" dirty="0"/>
              <a:t>f</a:t>
            </a:r>
            <a:r>
              <a:rPr sz="2000" spc="-10" dirty="0"/>
              <a:t>eat</a:t>
            </a:r>
            <a:r>
              <a:rPr sz="2000" spc="-25" dirty="0"/>
              <a:t>u</a:t>
            </a:r>
            <a:r>
              <a:rPr sz="2000" spc="-70" dirty="0"/>
              <a:t>r</a:t>
            </a:r>
            <a:r>
              <a:rPr sz="2000" spc="-30" dirty="0"/>
              <a:t>es</a:t>
            </a:r>
            <a:r>
              <a:rPr sz="2000" dirty="0"/>
              <a:t> </a:t>
            </a:r>
            <a:r>
              <a:rPr sz="2000" spc="105" dirty="0"/>
              <a:t> </a:t>
            </a:r>
            <a:r>
              <a:rPr sz="2000" spc="-20" dirty="0"/>
              <a:t>o</a:t>
            </a:r>
            <a:r>
              <a:rPr sz="2000" spc="-10" dirty="0"/>
              <a:t>f</a:t>
            </a:r>
            <a:r>
              <a:rPr sz="2000"/>
              <a:t>	</a:t>
            </a:r>
            <a:r>
              <a:rPr sz="2000" spc="-5" smtClean="0"/>
              <a:t>o</a:t>
            </a:r>
            <a:r>
              <a:rPr sz="2000" spc="-15" smtClean="0"/>
              <a:t>u</a:t>
            </a:r>
            <a:r>
              <a:rPr sz="2000" spc="-50" smtClean="0"/>
              <a:t>r</a:t>
            </a:r>
            <a:r>
              <a:rPr lang="en-US" sz="2000" spc="-50" dirty="0" smtClean="0"/>
              <a:t> </a:t>
            </a:r>
            <a:r>
              <a:rPr sz="2000" spc="-20" smtClean="0"/>
              <a:t>development</a:t>
            </a:r>
            <a:r>
              <a:rPr sz="2000" spc="-45" smtClean="0"/>
              <a:t> </a:t>
            </a:r>
            <a:r>
              <a:rPr sz="2000" spc="-25" dirty="0"/>
              <a:t>strategy</a:t>
            </a:r>
          </a:p>
        </p:txBody>
      </p:sp>
      <p:sp>
        <p:nvSpPr>
          <p:cNvPr id="11" name="object 11"/>
          <p:cNvSpPr txBox="1"/>
          <p:nvPr/>
        </p:nvSpPr>
        <p:spPr>
          <a:xfrm>
            <a:off x="546303" y="4184142"/>
            <a:ext cx="2292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Wingdings"/>
                <a:cs typeface="Wingdings"/>
              </a:rPr>
              <a:t></a:t>
            </a:r>
            <a:endParaRPr sz="1800">
              <a:latin typeface="Wingdings"/>
              <a:cs typeface="Wingdings"/>
            </a:endParaRPr>
          </a:p>
        </p:txBody>
      </p:sp>
      <p:sp>
        <p:nvSpPr>
          <p:cNvPr id="12" name="object 12"/>
          <p:cNvSpPr txBox="1"/>
          <p:nvPr/>
        </p:nvSpPr>
        <p:spPr>
          <a:xfrm>
            <a:off x="1432052" y="4184142"/>
            <a:ext cx="6871334" cy="299720"/>
          </a:xfrm>
          <a:prstGeom prst="rect">
            <a:avLst/>
          </a:prstGeom>
        </p:spPr>
        <p:txBody>
          <a:bodyPr vert="horz" wrap="square" lIns="0" tIns="12700" rIns="0" bIns="0" rtlCol="0">
            <a:spAutoFit/>
          </a:bodyPr>
          <a:lstStyle/>
          <a:p>
            <a:pPr marL="12700">
              <a:lnSpc>
                <a:spcPct val="100000"/>
              </a:lnSpc>
              <a:spcBef>
                <a:spcPts val="100"/>
              </a:spcBef>
              <a:tabLst>
                <a:tab pos="2734310" algn="l"/>
                <a:tab pos="4110990" algn="l"/>
              </a:tabLst>
            </a:pPr>
            <a:r>
              <a:rPr sz="1800" spc="-15" dirty="0">
                <a:latin typeface="Georgia"/>
                <a:cs typeface="Georgia"/>
              </a:rPr>
              <a:t>The </a:t>
            </a:r>
            <a:r>
              <a:rPr sz="1800" spc="-20" dirty="0">
                <a:latin typeface="Georgia"/>
                <a:cs typeface="Georgia"/>
              </a:rPr>
              <a:t>committee</a:t>
            </a:r>
            <a:r>
              <a:rPr sz="1800" spc="140" dirty="0">
                <a:latin typeface="Georgia"/>
                <a:cs typeface="Georgia"/>
              </a:rPr>
              <a:t> </a:t>
            </a:r>
            <a:r>
              <a:rPr sz="1800" spc="-35" dirty="0">
                <a:latin typeface="Georgia"/>
                <a:cs typeface="Georgia"/>
              </a:rPr>
              <a:t>appears</a:t>
            </a:r>
            <a:r>
              <a:rPr sz="1800" spc="65" dirty="0">
                <a:latin typeface="Georgia"/>
                <a:cs typeface="Georgia"/>
              </a:rPr>
              <a:t> </a:t>
            </a:r>
            <a:r>
              <a:rPr sz="1800" spc="-5" dirty="0">
                <a:latin typeface="Georgia"/>
                <a:cs typeface="Georgia"/>
              </a:rPr>
              <a:t>to	be</a:t>
            </a:r>
            <a:r>
              <a:rPr sz="1800" spc="50" dirty="0">
                <a:latin typeface="Georgia"/>
                <a:cs typeface="Georgia"/>
              </a:rPr>
              <a:t> </a:t>
            </a:r>
            <a:r>
              <a:rPr sz="1800" spc="-25" dirty="0">
                <a:latin typeface="Georgia"/>
                <a:cs typeface="Georgia"/>
              </a:rPr>
              <a:t>restricted	its </a:t>
            </a:r>
            <a:r>
              <a:rPr sz="1800" spc="-20" dirty="0">
                <a:latin typeface="Georgia"/>
                <a:cs typeface="Georgia"/>
              </a:rPr>
              <a:t>scope </a:t>
            </a:r>
            <a:r>
              <a:rPr sz="1800" spc="-5" dirty="0">
                <a:latin typeface="Georgia"/>
                <a:cs typeface="Georgia"/>
              </a:rPr>
              <a:t>to the </a:t>
            </a:r>
            <a:r>
              <a:rPr sz="1800" spc="-30" dirty="0">
                <a:latin typeface="Georgia"/>
                <a:cs typeface="Georgia"/>
              </a:rPr>
              <a:t>problems</a:t>
            </a:r>
            <a:r>
              <a:rPr sz="1800" spc="280" dirty="0">
                <a:latin typeface="Georgia"/>
                <a:cs typeface="Georgia"/>
              </a:rPr>
              <a:t> </a:t>
            </a:r>
            <a:r>
              <a:rPr sz="1800" spc="-20" dirty="0">
                <a:latin typeface="Georgia"/>
                <a:cs typeface="Georgia"/>
              </a:rPr>
              <a:t>of</a:t>
            </a:r>
            <a:endParaRPr sz="1800">
              <a:latin typeface="Georgia"/>
              <a:cs typeface="Georgia"/>
            </a:endParaRPr>
          </a:p>
        </p:txBody>
      </p:sp>
      <p:sp>
        <p:nvSpPr>
          <p:cNvPr id="13" name="object 13"/>
          <p:cNvSpPr txBox="1"/>
          <p:nvPr/>
        </p:nvSpPr>
        <p:spPr>
          <a:xfrm>
            <a:off x="1461008" y="4733035"/>
            <a:ext cx="6847840" cy="848360"/>
          </a:xfrm>
          <a:prstGeom prst="rect">
            <a:avLst/>
          </a:prstGeom>
        </p:spPr>
        <p:txBody>
          <a:bodyPr vert="horz" wrap="square" lIns="0" tIns="12700" rIns="0" bIns="0" rtlCol="0">
            <a:spAutoFit/>
          </a:bodyPr>
          <a:lstStyle/>
          <a:p>
            <a:pPr marL="12700">
              <a:lnSpc>
                <a:spcPct val="100000"/>
              </a:lnSpc>
              <a:spcBef>
                <a:spcPts val="100"/>
              </a:spcBef>
            </a:pPr>
            <a:r>
              <a:rPr sz="1800" spc="-35" dirty="0">
                <a:latin typeface="Georgia"/>
                <a:cs typeface="Georgia"/>
              </a:rPr>
              <a:t>wage </a:t>
            </a:r>
            <a:r>
              <a:rPr sz="1800" spc="-10" dirty="0">
                <a:latin typeface="Georgia"/>
                <a:cs typeface="Georgia"/>
              </a:rPr>
              <a:t>policy </a:t>
            </a:r>
            <a:r>
              <a:rPr sz="1800" spc="-20" dirty="0">
                <a:latin typeface="Georgia"/>
                <a:cs typeface="Georgia"/>
              </a:rPr>
              <a:t>only </a:t>
            </a:r>
            <a:r>
              <a:rPr sz="1800" spc="-25" dirty="0">
                <a:latin typeface="Georgia"/>
                <a:cs typeface="Georgia"/>
              </a:rPr>
              <a:t>in </a:t>
            </a:r>
            <a:r>
              <a:rPr sz="1800" spc="-30" dirty="0">
                <a:latin typeface="Georgia"/>
                <a:cs typeface="Georgia"/>
              </a:rPr>
              <a:t>organised private </a:t>
            </a:r>
            <a:r>
              <a:rPr sz="1800" spc="-20" dirty="0">
                <a:latin typeface="Georgia"/>
                <a:cs typeface="Georgia"/>
              </a:rPr>
              <a:t>sector of </a:t>
            </a:r>
            <a:r>
              <a:rPr sz="1800" dirty="0">
                <a:latin typeface="Georgia"/>
                <a:cs typeface="Georgia"/>
              </a:rPr>
              <a:t>the </a:t>
            </a:r>
            <a:r>
              <a:rPr sz="1800" spc="-20" dirty="0">
                <a:latin typeface="Georgia"/>
                <a:cs typeface="Georgia"/>
              </a:rPr>
              <a:t>economy</a:t>
            </a:r>
            <a:r>
              <a:rPr sz="1800" spc="114" dirty="0">
                <a:latin typeface="Georgia"/>
                <a:cs typeface="Georgia"/>
              </a:rPr>
              <a:t> </a:t>
            </a:r>
            <a:r>
              <a:rPr sz="1800" spc="-30" dirty="0">
                <a:latin typeface="Georgia"/>
                <a:cs typeface="Georgia"/>
              </a:rPr>
              <a:t>leaving</a:t>
            </a:r>
            <a:endParaRPr sz="1800">
              <a:latin typeface="Georgia"/>
              <a:cs typeface="Georgia"/>
            </a:endParaRPr>
          </a:p>
          <a:p>
            <a:pPr>
              <a:lnSpc>
                <a:spcPct val="100000"/>
              </a:lnSpc>
            </a:pPr>
            <a:endParaRPr sz="1900">
              <a:latin typeface="Georgia"/>
              <a:cs typeface="Georgia"/>
            </a:endParaRPr>
          </a:p>
          <a:p>
            <a:pPr marL="12700">
              <a:lnSpc>
                <a:spcPct val="100000"/>
              </a:lnSpc>
            </a:pPr>
            <a:r>
              <a:rPr sz="1800" dirty="0">
                <a:latin typeface="Georgia"/>
                <a:cs typeface="Georgia"/>
              </a:rPr>
              <a:t>out the </a:t>
            </a:r>
            <a:r>
              <a:rPr sz="1800" spc="-30" dirty="0">
                <a:latin typeface="Georgia"/>
                <a:cs typeface="Georgia"/>
              </a:rPr>
              <a:t>government</a:t>
            </a:r>
            <a:r>
              <a:rPr sz="1800" spc="-150" dirty="0">
                <a:latin typeface="Georgia"/>
                <a:cs typeface="Georgia"/>
              </a:rPr>
              <a:t> </a:t>
            </a:r>
            <a:r>
              <a:rPr sz="1800" spc="-20" dirty="0">
                <a:latin typeface="Georgia"/>
                <a:cs typeface="Georgia"/>
              </a:rPr>
              <a:t>sector</a:t>
            </a:r>
            <a:endParaRPr sz="1800">
              <a:latin typeface="Georgia"/>
              <a:cs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39900" y="2617470"/>
            <a:ext cx="5233035" cy="1031240"/>
          </a:xfrm>
          <a:prstGeom prst="rect">
            <a:avLst/>
          </a:prstGeom>
        </p:spPr>
        <p:txBody>
          <a:bodyPr vert="horz" wrap="square" lIns="0" tIns="12700" rIns="0" bIns="0" rtlCol="0">
            <a:spAutoFit/>
          </a:bodyPr>
          <a:lstStyle/>
          <a:p>
            <a:pPr marL="12700">
              <a:lnSpc>
                <a:spcPct val="100000"/>
              </a:lnSpc>
              <a:spcBef>
                <a:spcPts val="100"/>
              </a:spcBef>
              <a:tabLst>
                <a:tab pos="3405504" algn="l"/>
              </a:tabLst>
            </a:pPr>
            <a:r>
              <a:rPr sz="6600" b="1" spc="-90" dirty="0">
                <a:solidFill>
                  <a:srgbClr val="089CA2"/>
                </a:solidFill>
                <a:latin typeface="Times New Roman"/>
                <a:cs typeface="Times New Roman"/>
              </a:rPr>
              <a:t>THANK</a:t>
            </a:r>
            <a:r>
              <a:rPr sz="6600" b="1" dirty="0">
                <a:solidFill>
                  <a:srgbClr val="089CA2"/>
                </a:solidFill>
                <a:latin typeface="Times New Roman"/>
                <a:cs typeface="Times New Roman"/>
              </a:rPr>
              <a:t>	</a:t>
            </a:r>
            <a:r>
              <a:rPr sz="6600" b="1" spc="-1030" dirty="0">
                <a:solidFill>
                  <a:srgbClr val="089CA2"/>
                </a:solidFill>
                <a:latin typeface="Times New Roman"/>
                <a:cs typeface="Times New Roman"/>
              </a:rPr>
              <a:t>Y</a:t>
            </a:r>
            <a:r>
              <a:rPr sz="6600" b="1" spc="315" dirty="0">
                <a:solidFill>
                  <a:srgbClr val="089CA2"/>
                </a:solidFill>
                <a:latin typeface="Times New Roman"/>
                <a:cs typeface="Times New Roman"/>
              </a:rPr>
              <a:t>OU</a:t>
            </a:r>
            <a:endParaRPr sz="660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590547" y="685622"/>
            <a:ext cx="6446520" cy="757555"/>
          </a:xfrm>
          <a:prstGeom prst="rect">
            <a:avLst/>
          </a:prstGeom>
        </p:spPr>
        <p:txBody>
          <a:bodyPr vert="horz" wrap="square" lIns="0" tIns="12700" rIns="0" bIns="0" rtlCol="0">
            <a:spAutoFit/>
          </a:bodyPr>
          <a:lstStyle/>
          <a:p>
            <a:pPr marL="12700">
              <a:lnSpc>
                <a:spcPct val="100000"/>
              </a:lnSpc>
              <a:spcBef>
                <a:spcPts val="100"/>
              </a:spcBef>
            </a:pPr>
            <a:r>
              <a:rPr sz="4800" b="1" spc="-114" dirty="0">
                <a:latin typeface="Times New Roman"/>
                <a:cs typeface="Times New Roman"/>
              </a:rPr>
              <a:t>CONCEPTS </a:t>
            </a:r>
            <a:r>
              <a:rPr sz="4800" b="1" spc="5" dirty="0">
                <a:latin typeface="Times New Roman"/>
                <a:cs typeface="Times New Roman"/>
              </a:rPr>
              <a:t>OF</a:t>
            </a:r>
            <a:r>
              <a:rPr sz="4800" b="1" spc="-114" dirty="0">
                <a:latin typeface="Times New Roman"/>
                <a:cs typeface="Times New Roman"/>
              </a:rPr>
              <a:t> </a:t>
            </a:r>
            <a:r>
              <a:rPr sz="4800" b="1" spc="-305" dirty="0">
                <a:latin typeface="Times New Roman"/>
                <a:cs typeface="Times New Roman"/>
              </a:rPr>
              <a:t>WAGES</a:t>
            </a:r>
            <a:endParaRPr sz="4800">
              <a:latin typeface="Times New Roman"/>
              <a:cs typeface="Times New Roman"/>
            </a:endParaRPr>
          </a:p>
        </p:txBody>
      </p:sp>
      <p:grpSp>
        <p:nvGrpSpPr>
          <p:cNvPr id="9" name="object 9"/>
          <p:cNvGrpSpPr/>
          <p:nvPr/>
        </p:nvGrpSpPr>
        <p:grpSpPr>
          <a:xfrm>
            <a:off x="1536128" y="1904936"/>
            <a:ext cx="6122035" cy="4089400"/>
            <a:chOff x="1536128" y="1904936"/>
            <a:chExt cx="6122035" cy="4089400"/>
          </a:xfrm>
        </p:grpSpPr>
        <p:sp>
          <p:nvSpPr>
            <p:cNvPr id="10" name="object 10"/>
            <p:cNvSpPr/>
            <p:nvPr/>
          </p:nvSpPr>
          <p:spPr>
            <a:xfrm>
              <a:off x="1549146" y="1917953"/>
              <a:ext cx="5181600" cy="1219200"/>
            </a:xfrm>
            <a:custGeom>
              <a:avLst/>
              <a:gdLst/>
              <a:ahLst/>
              <a:cxnLst/>
              <a:rect l="l" t="t" r="r" b="b"/>
              <a:pathLst>
                <a:path w="5181600" h="1219200">
                  <a:moveTo>
                    <a:pt x="5059680" y="0"/>
                  </a:moveTo>
                  <a:lnTo>
                    <a:pt x="121920" y="0"/>
                  </a:lnTo>
                  <a:lnTo>
                    <a:pt x="74473" y="9584"/>
                  </a:lnTo>
                  <a:lnTo>
                    <a:pt x="35718" y="35718"/>
                  </a:lnTo>
                  <a:lnTo>
                    <a:pt x="9584" y="74473"/>
                  </a:lnTo>
                  <a:lnTo>
                    <a:pt x="0" y="121920"/>
                  </a:lnTo>
                  <a:lnTo>
                    <a:pt x="0" y="1097280"/>
                  </a:lnTo>
                  <a:lnTo>
                    <a:pt x="9584" y="1144726"/>
                  </a:lnTo>
                  <a:lnTo>
                    <a:pt x="35718" y="1183481"/>
                  </a:lnTo>
                  <a:lnTo>
                    <a:pt x="74473" y="1209615"/>
                  </a:lnTo>
                  <a:lnTo>
                    <a:pt x="121920" y="1219200"/>
                  </a:lnTo>
                  <a:lnTo>
                    <a:pt x="5059680" y="1219200"/>
                  </a:lnTo>
                  <a:lnTo>
                    <a:pt x="5107126" y="1209615"/>
                  </a:lnTo>
                  <a:lnTo>
                    <a:pt x="5145881" y="1183481"/>
                  </a:lnTo>
                  <a:lnTo>
                    <a:pt x="5172015" y="1144726"/>
                  </a:lnTo>
                  <a:lnTo>
                    <a:pt x="5181600" y="1097280"/>
                  </a:lnTo>
                  <a:lnTo>
                    <a:pt x="5181600" y="121920"/>
                  </a:lnTo>
                  <a:lnTo>
                    <a:pt x="5172015" y="74473"/>
                  </a:lnTo>
                  <a:lnTo>
                    <a:pt x="5145881" y="35718"/>
                  </a:lnTo>
                  <a:lnTo>
                    <a:pt x="5107126" y="9584"/>
                  </a:lnTo>
                  <a:lnTo>
                    <a:pt x="5059680" y="0"/>
                  </a:lnTo>
                  <a:close/>
                </a:path>
              </a:pathLst>
            </a:custGeom>
            <a:solidFill>
              <a:srgbClr val="009DD9"/>
            </a:solidFill>
          </p:spPr>
          <p:txBody>
            <a:bodyPr wrap="square" lIns="0" tIns="0" rIns="0" bIns="0" rtlCol="0"/>
            <a:lstStyle/>
            <a:p>
              <a:endParaRPr/>
            </a:p>
          </p:txBody>
        </p:sp>
        <p:sp>
          <p:nvSpPr>
            <p:cNvPr id="11" name="object 11"/>
            <p:cNvSpPr/>
            <p:nvPr/>
          </p:nvSpPr>
          <p:spPr>
            <a:xfrm>
              <a:off x="1549146" y="1917953"/>
              <a:ext cx="5181600" cy="1219200"/>
            </a:xfrm>
            <a:custGeom>
              <a:avLst/>
              <a:gdLst/>
              <a:ahLst/>
              <a:cxnLst/>
              <a:rect l="l" t="t" r="r" b="b"/>
              <a:pathLst>
                <a:path w="5181600" h="1219200">
                  <a:moveTo>
                    <a:pt x="0" y="121920"/>
                  </a:moveTo>
                  <a:lnTo>
                    <a:pt x="9584" y="74473"/>
                  </a:lnTo>
                  <a:lnTo>
                    <a:pt x="35718" y="35718"/>
                  </a:lnTo>
                  <a:lnTo>
                    <a:pt x="74473" y="9584"/>
                  </a:lnTo>
                  <a:lnTo>
                    <a:pt x="121920" y="0"/>
                  </a:lnTo>
                  <a:lnTo>
                    <a:pt x="5059680" y="0"/>
                  </a:lnTo>
                  <a:lnTo>
                    <a:pt x="5107126" y="9584"/>
                  </a:lnTo>
                  <a:lnTo>
                    <a:pt x="5145881" y="35718"/>
                  </a:lnTo>
                  <a:lnTo>
                    <a:pt x="5172015" y="74473"/>
                  </a:lnTo>
                  <a:lnTo>
                    <a:pt x="5181600" y="121920"/>
                  </a:lnTo>
                  <a:lnTo>
                    <a:pt x="5181600" y="1097280"/>
                  </a:lnTo>
                  <a:lnTo>
                    <a:pt x="5172015" y="1144726"/>
                  </a:lnTo>
                  <a:lnTo>
                    <a:pt x="5145881" y="1183481"/>
                  </a:lnTo>
                  <a:lnTo>
                    <a:pt x="5107126" y="1209615"/>
                  </a:lnTo>
                  <a:lnTo>
                    <a:pt x="5059680" y="1219200"/>
                  </a:lnTo>
                  <a:lnTo>
                    <a:pt x="121920" y="1219200"/>
                  </a:lnTo>
                  <a:lnTo>
                    <a:pt x="74473" y="1209615"/>
                  </a:lnTo>
                  <a:lnTo>
                    <a:pt x="35718" y="1183481"/>
                  </a:lnTo>
                  <a:lnTo>
                    <a:pt x="9584" y="1144726"/>
                  </a:lnTo>
                  <a:lnTo>
                    <a:pt x="0" y="1097280"/>
                  </a:lnTo>
                  <a:lnTo>
                    <a:pt x="0" y="121920"/>
                  </a:lnTo>
                  <a:close/>
                </a:path>
              </a:pathLst>
            </a:custGeom>
            <a:ln w="25908">
              <a:solidFill>
                <a:srgbClr val="FFFFFF"/>
              </a:solidFill>
            </a:ln>
          </p:spPr>
          <p:txBody>
            <a:bodyPr wrap="square" lIns="0" tIns="0" rIns="0" bIns="0" rtlCol="0"/>
            <a:lstStyle/>
            <a:p>
              <a:endParaRPr/>
            </a:p>
          </p:txBody>
        </p:sp>
        <p:sp>
          <p:nvSpPr>
            <p:cNvPr id="12" name="object 12"/>
            <p:cNvSpPr/>
            <p:nvPr/>
          </p:nvSpPr>
          <p:spPr>
            <a:xfrm>
              <a:off x="2006346" y="3339845"/>
              <a:ext cx="5181600" cy="1219200"/>
            </a:xfrm>
            <a:custGeom>
              <a:avLst/>
              <a:gdLst/>
              <a:ahLst/>
              <a:cxnLst/>
              <a:rect l="l" t="t" r="r" b="b"/>
              <a:pathLst>
                <a:path w="5181600" h="1219200">
                  <a:moveTo>
                    <a:pt x="5059680" y="0"/>
                  </a:moveTo>
                  <a:lnTo>
                    <a:pt x="121920" y="0"/>
                  </a:lnTo>
                  <a:lnTo>
                    <a:pt x="74473" y="9584"/>
                  </a:lnTo>
                  <a:lnTo>
                    <a:pt x="35718" y="35718"/>
                  </a:lnTo>
                  <a:lnTo>
                    <a:pt x="9584" y="74473"/>
                  </a:lnTo>
                  <a:lnTo>
                    <a:pt x="0" y="121919"/>
                  </a:lnTo>
                  <a:lnTo>
                    <a:pt x="0" y="1097279"/>
                  </a:lnTo>
                  <a:lnTo>
                    <a:pt x="9584" y="1144726"/>
                  </a:lnTo>
                  <a:lnTo>
                    <a:pt x="35718" y="1183481"/>
                  </a:lnTo>
                  <a:lnTo>
                    <a:pt x="74473" y="1209615"/>
                  </a:lnTo>
                  <a:lnTo>
                    <a:pt x="121920" y="1219199"/>
                  </a:lnTo>
                  <a:lnTo>
                    <a:pt x="5059680" y="1219199"/>
                  </a:lnTo>
                  <a:lnTo>
                    <a:pt x="5107126" y="1209615"/>
                  </a:lnTo>
                  <a:lnTo>
                    <a:pt x="5145881" y="1183481"/>
                  </a:lnTo>
                  <a:lnTo>
                    <a:pt x="5172015" y="1144726"/>
                  </a:lnTo>
                  <a:lnTo>
                    <a:pt x="5181600" y="1097279"/>
                  </a:lnTo>
                  <a:lnTo>
                    <a:pt x="5181600" y="121919"/>
                  </a:lnTo>
                  <a:lnTo>
                    <a:pt x="5172015" y="74473"/>
                  </a:lnTo>
                  <a:lnTo>
                    <a:pt x="5145881" y="35718"/>
                  </a:lnTo>
                  <a:lnTo>
                    <a:pt x="5107126" y="9584"/>
                  </a:lnTo>
                  <a:lnTo>
                    <a:pt x="5059680" y="0"/>
                  </a:lnTo>
                  <a:close/>
                </a:path>
              </a:pathLst>
            </a:custGeom>
            <a:solidFill>
              <a:srgbClr val="0AD0D9"/>
            </a:solidFill>
          </p:spPr>
          <p:txBody>
            <a:bodyPr wrap="square" lIns="0" tIns="0" rIns="0" bIns="0" rtlCol="0"/>
            <a:lstStyle/>
            <a:p>
              <a:endParaRPr/>
            </a:p>
          </p:txBody>
        </p:sp>
        <p:sp>
          <p:nvSpPr>
            <p:cNvPr id="13" name="object 13"/>
            <p:cNvSpPr/>
            <p:nvPr/>
          </p:nvSpPr>
          <p:spPr>
            <a:xfrm>
              <a:off x="2006346" y="3339845"/>
              <a:ext cx="5181600" cy="1219200"/>
            </a:xfrm>
            <a:custGeom>
              <a:avLst/>
              <a:gdLst/>
              <a:ahLst/>
              <a:cxnLst/>
              <a:rect l="l" t="t" r="r" b="b"/>
              <a:pathLst>
                <a:path w="5181600" h="1219200">
                  <a:moveTo>
                    <a:pt x="0" y="121919"/>
                  </a:moveTo>
                  <a:lnTo>
                    <a:pt x="9584" y="74473"/>
                  </a:lnTo>
                  <a:lnTo>
                    <a:pt x="35718" y="35718"/>
                  </a:lnTo>
                  <a:lnTo>
                    <a:pt x="74473" y="9584"/>
                  </a:lnTo>
                  <a:lnTo>
                    <a:pt x="121920" y="0"/>
                  </a:lnTo>
                  <a:lnTo>
                    <a:pt x="5059680" y="0"/>
                  </a:lnTo>
                  <a:lnTo>
                    <a:pt x="5107126" y="9584"/>
                  </a:lnTo>
                  <a:lnTo>
                    <a:pt x="5145881" y="35718"/>
                  </a:lnTo>
                  <a:lnTo>
                    <a:pt x="5172015" y="74473"/>
                  </a:lnTo>
                  <a:lnTo>
                    <a:pt x="5181600" y="121919"/>
                  </a:lnTo>
                  <a:lnTo>
                    <a:pt x="5181600" y="1097279"/>
                  </a:lnTo>
                  <a:lnTo>
                    <a:pt x="5172015" y="1144726"/>
                  </a:lnTo>
                  <a:lnTo>
                    <a:pt x="5145881" y="1183481"/>
                  </a:lnTo>
                  <a:lnTo>
                    <a:pt x="5107126" y="1209615"/>
                  </a:lnTo>
                  <a:lnTo>
                    <a:pt x="5059680" y="1219199"/>
                  </a:lnTo>
                  <a:lnTo>
                    <a:pt x="121920" y="1219199"/>
                  </a:lnTo>
                  <a:lnTo>
                    <a:pt x="74473" y="1209615"/>
                  </a:lnTo>
                  <a:lnTo>
                    <a:pt x="35718" y="1183481"/>
                  </a:lnTo>
                  <a:lnTo>
                    <a:pt x="9584" y="1144726"/>
                  </a:lnTo>
                  <a:lnTo>
                    <a:pt x="0" y="1097279"/>
                  </a:lnTo>
                  <a:lnTo>
                    <a:pt x="0" y="121919"/>
                  </a:lnTo>
                  <a:close/>
                </a:path>
              </a:pathLst>
            </a:custGeom>
            <a:ln w="25908">
              <a:solidFill>
                <a:srgbClr val="FFFFFF"/>
              </a:solidFill>
            </a:ln>
          </p:spPr>
          <p:txBody>
            <a:bodyPr wrap="square" lIns="0" tIns="0" rIns="0" bIns="0" rtlCol="0"/>
            <a:lstStyle/>
            <a:p>
              <a:endParaRPr/>
            </a:p>
          </p:txBody>
        </p:sp>
        <p:sp>
          <p:nvSpPr>
            <p:cNvPr id="14" name="object 14"/>
            <p:cNvSpPr/>
            <p:nvPr/>
          </p:nvSpPr>
          <p:spPr>
            <a:xfrm>
              <a:off x="2463546" y="4761738"/>
              <a:ext cx="5181600" cy="1219200"/>
            </a:xfrm>
            <a:custGeom>
              <a:avLst/>
              <a:gdLst/>
              <a:ahLst/>
              <a:cxnLst/>
              <a:rect l="l" t="t" r="r" b="b"/>
              <a:pathLst>
                <a:path w="5181600" h="1219200">
                  <a:moveTo>
                    <a:pt x="5059680" y="0"/>
                  </a:moveTo>
                  <a:lnTo>
                    <a:pt x="121920" y="0"/>
                  </a:lnTo>
                  <a:lnTo>
                    <a:pt x="74473" y="9584"/>
                  </a:lnTo>
                  <a:lnTo>
                    <a:pt x="35718" y="35718"/>
                  </a:lnTo>
                  <a:lnTo>
                    <a:pt x="9584" y="74473"/>
                  </a:lnTo>
                  <a:lnTo>
                    <a:pt x="0" y="121919"/>
                  </a:lnTo>
                  <a:lnTo>
                    <a:pt x="0" y="1097280"/>
                  </a:lnTo>
                  <a:lnTo>
                    <a:pt x="9584" y="1144737"/>
                  </a:lnTo>
                  <a:lnTo>
                    <a:pt x="35718" y="1183490"/>
                  </a:lnTo>
                  <a:lnTo>
                    <a:pt x="74473" y="1209619"/>
                  </a:lnTo>
                  <a:lnTo>
                    <a:pt x="121920" y="1219200"/>
                  </a:lnTo>
                  <a:lnTo>
                    <a:pt x="5059680" y="1219200"/>
                  </a:lnTo>
                  <a:lnTo>
                    <a:pt x="5107126" y="1209619"/>
                  </a:lnTo>
                  <a:lnTo>
                    <a:pt x="5145881" y="1183490"/>
                  </a:lnTo>
                  <a:lnTo>
                    <a:pt x="5172015" y="1144737"/>
                  </a:lnTo>
                  <a:lnTo>
                    <a:pt x="5181600" y="1097280"/>
                  </a:lnTo>
                  <a:lnTo>
                    <a:pt x="5181600" y="121919"/>
                  </a:lnTo>
                  <a:lnTo>
                    <a:pt x="5172015" y="74473"/>
                  </a:lnTo>
                  <a:lnTo>
                    <a:pt x="5145881" y="35718"/>
                  </a:lnTo>
                  <a:lnTo>
                    <a:pt x="5107126" y="9584"/>
                  </a:lnTo>
                  <a:lnTo>
                    <a:pt x="5059680" y="0"/>
                  </a:lnTo>
                  <a:close/>
                </a:path>
              </a:pathLst>
            </a:custGeom>
            <a:solidFill>
              <a:srgbClr val="0FCF9B"/>
            </a:solidFill>
          </p:spPr>
          <p:txBody>
            <a:bodyPr wrap="square" lIns="0" tIns="0" rIns="0" bIns="0" rtlCol="0"/>
            <a:lstStyle/>
            <a:p>
              <a:endParaRPr/>
            </a:p>
          </p:txBody>
        </p:sp>
        <p:sp>
          <p:nvSpPr>
            <p:cNvPr id="15" name="object 15"/>
            <p:cNvSpPr/>
            <p:nvPr/>
          </p:nvSpPr>
          <p:spPr>
            <a:xfrm>
              <a:off x="2463546" y="4761738"/>
              <a:ext cx="5181600" cy="1219200"/>
            </a:xfrm>
            <a:custGeom>
              <a:avLst/>
              <a:gdLst/>
              <a:ahLst/>
              <a:cxnLst/>
              <a:rect l="l" t="t" r="r" b="b"/>
              <a:pathLst>
                <a:path w="5181600" h="1219200">
                  <a:moveTo>
                    <a:pt x="0" y="121919"/>
                  </a:moveTo>
                  <a:lnTo>
                    <a:pt x="9584" y="74473"/>
                  </a:lnTo>
                  <a:lnTo>
                    <a:pt x="35718" y="35718"/>
                  </a:lnTo>
                  <a:lnTo>
                    <a:pt x="74473" y="9584"/>
                  </a:lnTo>
                  <a:lnTo>
                    <a:pt x="121920" y="0"/>
                  </a:lnTo>
                  <a:lnTo>
                    <a:pt x="5059680" y="0"/>
                  </a:lnTo>
                  <a:lnTo>
                    <a:pt x="5107126" y="9584"/>
                  </a:lnTo>
                  <a:lnTo>
                    <a:pt x="5145881" y="35718"/>
                  </a:lnTo>
                  <a:lnTo>
                    <a:pt x="5172015" y="74473"/>
                  </a:lnTo>
                  <a:lnTo>
                    <a:pt x="5181600" y="121919"/>
                  </a:lnTo>
                  <a:lnTo>
                    <a:pt x="5181600" y="1097280"/>
                  </a:lnTo>
                  <a:lnTo>
                    <a:pt x="5172015" y="1144737"/>
                  </a:lnTo>
                  <a:lnTo>
                    <a:pt x="5145881" y="1183490"/>
                  </a:lnTo>
                  <a:lnTo>
                    <a:pt x="5107126" y="1209619"/>
                  </a:lnTo>
                  <a:lnTo>
                    <a:pt x="5059680" y="1219200"/>
                  </a:lnTo>
                  <a:lnTo>
                    <a:pt x="121920" y="1219200"/>
                  </a:lnTo>
                  <a:lnTo>
                    <a:pt x="74473" y="1209619"/>
                  </a:lnTo>
                  <a:lnTo>
                    <a:pt x="35718" y="1183490"/>
                  </a:lnTo>
                  <a:lnTo>
                    <a:pt x="9584" y="1144737"/>
                  </a:lnTo>
                  <a:lnTo>
                    <a:pt x="0" y="1097280"/>
                  </a:lnTo>
                  <a:lnTo>
                    <a:pt x="0" y="121919"/>
                  </a:lnTo>
                  <a:close/>
                </a:path>
              </a:pathLst>
            </a:custGeom>
            <a:ln w="25908">
              <a:solidFill>
                <a:srgbClr val="FFFFFF"/>
              </a:solidFill>
            </a:ln>
          </p:spPr>
          <p:txBody>
            <a:bodyPr wrap="square" lIns="0" tIns="0" rIns="0" bIns="0" rtlCol="0"/>
            <a:lstStyle/>
            <a:p>
              <a:endParaRPr/>
            </a:p>
          </p:txBody>
        </p:sp>
      </p:grpSp>
      <p:sp>
        <p:nvSpPr>
          <p:cNvPr id="16" name="object 16"/>
          <p:cNvSpPr txBox="1"/>
          <p:nvPr/>
        </p:nvSpPr>
        <p:spPr>
          <a:xfrm>
            <a:off x="1692910" y="2220849"/>
            <a:ext cx="3850004" cy="3359150"/>
          </a:xfrm>
          <a:prstGeom prst="rect">
            <a:avLst/>
          </a:prstGeom>
        </p:spPr>
        <p:txBody>
          <a:bodyPr vert="horz" wrap="square" lIns="0" tIns="13335" rIns="0" bIns="0" rtlCol="0">
            <a:spAutoFit/>
          </a:bodyPr>
          <a:lstStyle/>
          <a:p>
            <a:pPr marL="12700">
              <a:lnSpc>
                <a:spcPct val="100000"/>
              </a:lnSpc>
              <a:spcBef>
                <a:spcPts val="105"/>
              </a:spcBef>
            </a:pPr>
            <a:r>
              <a:rPr sz="3200" b="1" spc="20" dirty="0">
                <a:solidFill>
                  <a:srgbClr val="FFFFFF"/>
                </a:solidFill>
                <a:latin typeface="Times New Roman"/>
                <a:cs typeface="Times New Roman"/>
              </a:rPr>
              <a:t>MINIMUM</a:t>
            </a:r>
            <a:r>
              <a:rPr sz="3200" b="1" spc="-130" dirty="0">
                <a:solidFill>
                  <a:srgbClr val="FFFFFF"/>
                </a:solidFill>
                <a:latin typeface="Times New Roman"/>
                <a:cs typeface="Times New Roman"/>
              </a:rPr>
              <a:t> </a:t>
            </a:r>
            <a:r>
              <a:rPr sz="3200" b="1" spc="-200" dirty="0">
                <a:solidFill>
                  <a:srgbClr val="FFFFFF"/>
                </a:solidFill>
                <a:latin typeface="Times New Roman"/>
                <a:cs typeface="Times New Roman"/>
              </a:rPr>
              <a:t>WAGES</a:t>
            </a:r>
            <a:endParaRPr sz="3200">
              <a:latin typeface="Times New Roman"/>
              <a:cs typeface="Times New Roman"/>
            </a:endParaRPr>
          </a:p>
          <a:p>
            <a:pPr marL="927100" marR="5080" indent="-457200">
              <a:lnSpc>
                <a:spcPct val="291700"/>
              </a:lnSpc>
            </a:pPr>
            <a:r>
              <a:rPr sz="3200" b="1" spc="-150" dirty="0">
                <a:solidFill>
                  <a:srgbClr val="FFFFFF"/>
                </a:solidFill>
                <a:latin typeface="Times New Roman"/>
                <a:cs typeface="Times New Roman"/>
              </a:rPr>
              <a:t>FAIR </a:t>
            </a:r>
            <a:r>
              <a:rPr sz="3200" b="1" spc="-200" dirty="0">
                <a:solidFill>
                  <a:srgbClr val="FFFFFF"/>
                </a:solidFill>
                <a:latin typeface="Times New Roman"/>
                <a:cs typeface="Times New Roman"/>
              </a:rPr>
              <a:t>WAGES  </a:t>
            </a:r>
            <a:r>
              <a:rPr sz="3200" b="1" spc="-80" dirty="0">
                <a:solidFill>
                  <a:srgbClr val="FFFFFF"/>
                </a:solidFill>
                <a:latin typeface="Times New Roman"/>
                <a:cs typeface="Times New Roman"/>
              </a:rPr>
              <a:t>LIVING</a:t>
            </a:r>
            <a:r>
              <a:rPr sz="3200" b="1" spc="-175" dirty="0">
                <a:solidFill>
                  <a:srgbClr val="FFFFFF"/>
                </a:solidFill>
                <a:latin typeface="Times New Roman"/>
                <a:cs typeface="Times New Roman"/>
              </a:rPr>
              <a:t> </a:t>
            </a:r>
            <a:r>
              <a:rPr sz="3200" b="1" spc="-200" dirty="0">
                <a:solidFill>
                  <a:srgbClr val="FFFFFF"/>
                </a:solidFill>
                <a:latin typeface="Times New Roman"/>
                <a:cs typeface="Times New Roman"/>
              </a:rPr>
              <a:t>WAGES</a:t>
            </a:r>
            <a:endParaRPr sz="3200">
              <a:latin typeface="Times New Roman"/>
              <a:cs typeface="Times New Roman"/>
            </a:endParaRPr>
          </a:p>
        </p:txBody>
      </p:sp>
      <p:grpSp>
        <p:nvGrpSpPr>
          <p:cNvPr id="17" name="object 17"/>
          <p:cNvGrpSpPr/>
          <p:nvPr/>
        </p:nvGrpSpPr>
        <p:grpSpPr>
          <a:xfrm>
            <a:off x="5925311" y="2828544"/>
            <a:ext cx="1275715" cy="2232660"/>
            <a:chOff x="5925311" y="2828544"/>
            <a:chExt cx="1275715" cy="2232660"/>
          </a:xfrm>
        </p:grpSpPr>
        <p:sp>
          <p:nvSpPr>
            <p:cNvPr id="18" name="object 18"/>
            <p:cNvSpPr/>
            <p:nvPr/>
          </p:nvSpPr>
          <p:spPr>
            <a:xfrm>
              <a:off x="5938265" y="2841498"/>
              <a:ext cx="792480" cy="792480"/>
            </a:xfrm>
            <a:custGeom>
              <a:avLst/>
              <a:gdLst/>
              <a:ahLst/>
              <a:cxnLst/>
              <a:rect l="l" t="t" r="r" b="b"/>
              <a:pathLst>
                <a:path w="792479" h="792479">
                  <a:moveTo>
                    <a:pt x="614172" y="0"/>
                  </a:moveTo>
                  <a:lnTo>
                    <a:pt x="178308" y="0"/>
                  </a:lnTo>
                  <a:lnTo>
                    <a:pt x="178308" y="435863"/>
                  </a:lnTo>
                  <a:lnTo>
                    <a:pt x="0" y="435863"/>
                  </a:lnTo>
                  <a:lnTo>
                    <a:pt x="396239" y="792479"/>
                  </a:lnTo>
                  <a:lnTo>
                    <a:pt x="792480" y="435863"/>
                  </a:lnTo>
                  <a:lnTo>
                    <a:pt x="614172" y="435863"/>
                  </a:lnTo>
                  <a:lnTo>
                    <a:pt x="614172" y="0"/>
                  </a:lnTo>
                  <a:close/>
                </a:path>
              </a:pathLst>
            </a:custGeom>
            <a:solidFill>
              <a:srgbClr val="CADFF0">
                <a:alpha val="90194"/>
              </a:srgbClr>
            </a:solidFill>
          </p:spPr>
          <p:txBody>
            <a:bodyPr wrap="square" lIns="0" tIns="0" rIns="0" bIns="0" rtlCol="0"/>
            <a:lstStyle/>
            <a:p>
              <a:endParaRPr/>
            </a:p>
          </p:txBody>
        </p:sp>
        <p:sp>
          <p:nvSpPr>
            <p:cNvPr id="19" name="object 19"/>
            <p:cNvSpPr/>
            <p:nvPr/>
          </p:nvSpPr>
          <p:spPr>
            <a:xfrm>
              <a:off x="5938265" y="2841498"/>
              <a:ext cx="792480" cy="792480"/>
            </a:xfrm>
            <a:custGeom>
              <a:avLst/>
              <a:gdLst/>
              <a:ahLst/>
              <a:cxnLst/>
              <a:rect l="l" t="t" r="r" b="b"/>
              <a:pathLst>
                <a:path w="792479" h="792479">
                  <a:moveTo>
                    <a:pt x="0" y="435863"/>
                  </a:moveTo>
                  <a:lnTo>
                    <a:pt x="178308" y="435863"/>
                  </a:lnTo>
                  <a:lnTo>
                    <a:pt x="178308" y="0"/>
                  </a:lnTo>
                  <a:lnTo>
                    <a:pt x="614172" y="0"/>
                  </a:lnTo>
                  <a:lnTo>
                    <a:pt x="614172" y="435863"/>
                  </a:lnTo>
                  <a:lnTo>
                    <a:pt x="792480" y="435863"/>
                  </a:lnTo>
                  <a:lnTo>
                    <a:pt x="396239" y="792479"/>
                  </a:lnTo>
                  <a:lnTo>
                    <a:pt x="0" y="435863"/>
                  </a:lnTo>
                  <a:close/>
                </a:path>
              </a:pathLst>
            </a:custGeom>
            <a:ln w="25908">
              <a:solidFill>
                <a:srgbClr val="CADFF0"/>
              </a:solidFill>
            </a:ln>
          </p:spPr>
          <p:txBody>
            <a:bodyPr wrap="square" lIns="0" tIns="0" rIns="0" bIns="0" rtlCol="0"/>
            <a:lstStyle/>
            <a:p>
              <a:endParaRPr/>
            </a:p>
          </p:txBody>
        </p:sp>
        <p:sp>
          <p:nvSpPr>
            <p:cNvPr id="20" name="object 20"/>
            <p:cNvSpPr/>
            <p:nvPr/>
          </p:nvSpPr>
          <p:spPr>
            <a:xfrm>
              <a:off x="6395465" y="4255769"/>
              <a:ext cx="792480" cy="792480"/>
            </a:xfrm>
            <a:custGeom>
              <a:avLst/>
              <a:gdLst/>
              <a:ahLst/>
              <a:cxnLst/>
              <a:rect l="l" t="t" r="r" b="b"/>
              <a:pathLst>
                <a:path w="792479" h="792479">
                  <a:moveTo>
                    <a:pt x="614172" y="0"/>
                  </a:moveTo>
                  <a:lnTo>
                    <a:pt x="178308" y="0"/>
                  </a:lnTo>
                  <a:lnTo>
                    <a:pt x="178308" y="435863"/>
                  </a:lnTo>
                  <a:lnTo>
                    <a:pt x="0" y="435863"/>
                  </a:lnTo>
                  <a:lnTo>
                    <a:pt x="396239" y="792479"/>
                  </a:lnTo>
                  <a:lnTo>
                    <a:pt x="792480" y="435863"/>
                  </a:lnTo>
                  <a:lnTo>
                    <a:pt x="614172" y="435863"/>
                  </a:lnTo>
                  <a:lnTo>
                    <a:pt x="614172" y="0"/>
                  </a:lnTo>
                  <a:close/>
                </a:path>
              </a:pathLst>
            </a:custGeom>
            <a:solidFill>
              <a:srgbClr val="CCEDF0">
                <a:alpha val="90194"/>
              </a:srgbClr>
            </a:solidFill>
          </p:spPr>
          <p:txBody>
            <a:bodyPr wrap="square" lIns="0" tIns="0" rIns="0" bIns="0" rtlCol="0"/>
            <a:lstStyle/>
            <a:p>
              <a:endParaRPr/>
            </a:p>
          </p:txBody>
        </p:sp>
        <p:sp>
          <p:nvSpPr>
            <p:cNvPr id="21" name="object 21"/>
            <p:cNvSpPr/>
            <p:nvPr/>
          </p:nvSpPr>
          <p:spPr>
            <a:xfrm>
              <a:off x="6395465" y="4255769"/>
              <a:ext cx="792480" cy="792480"/>
            </a:xfrm>
            <a:custGeom>
              <a:avLst/>
              <a:gdLst/>
              <a:ahLst/>
              <a:cxnLst/>
              <a:rect l="l" t="t" r="r" b="b"/>
              <a:pathLst>
                <a:path w="792479" h="792479">
                  <a:moveTo>
                    <a:pt x="0" y="435863"/>
                  </a:moveTo>
                  <a:lnTo>
                    <a:pt x="178308" y="435863"/>
                  </a:lnTo>
                  <a:lnTo>
                    <a:pt x="178308" y="0"/>
                  </a:lnTo>
                  <a:lnTo>
                    <a:pt x="614172" y="0"/>
                  </a:lnTo>
                  <a:lnTo>
                    <a:pt x="614172" y="435863"/>
                  </a:lnTo>
                  <a:lnTo>
                    <a:pt x="792480" y="435863"/>
                  </a:lnTo>
                  <a:lnTo>
                    <a:pt x="396239" y="792479"/>
                  </a:lnTo>
                  <a:lnTo>
                    <a:pt x="0" y="435863"/>
                  </a:lnTo>
                  <a:close/>
                </a:path>
              </a:pathLst>
            </a:custGeom>
            <a:ln w="25908">
              <a:solidFill>
                <a:srgbClr val="CCEDF0"/>
              </a:solidFill>
            </a:ln>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330200" y="950823"/>
            <a:ext cx="6666230" cy="1358900"/>
          </a:xfrm>
          <a:prstGeom prst="rect">
            <a:avLst/>
          </a:prstGeom>
        </p:spPr>
        <p:txBody>
          <a:bodyPr vert="horz" wrap="square" lIns="0" tIns="165100" rIns="0" bIns="0" rtlCol="0">
            <a:spAutoFit/>
          </a:bodyPr>
          <a:lstStyle/>
          <a:p>
            <a:pPr marL="12700">
              <a:lnSpc>
                <a:spcPct val="100000"/>
              </a:lnSpc>
              <a:spcBef>
                <a:spcPts val="1300"/>
              </a:spcBef>
            </a:pPr>
            <a:r>
              <a:rPr sz="2000" b="1" u="heavy" dirty="0">
                <a:uFill>
                  <a:solidFill>
                    <a:srgbClr val="000000"/>
                  </a:solidFill>
                </a:uFill>
                <a:latin typeface="Bookman Uralic"/>
                <a:cs typeface="Bookman Uralic"/>
              </a:rPr>
              <a:t>WAGE</a:t>
            </a:r>
            <a:r>
              <a:rPr sz="2000" b="1" u="heavy" spc="-30" dirty="0">
                <a:uFill>
                  <a:solidFill>
                    <a:srgbClr val="000000"/>
                  </a:solidFill>
                </a:uFill>
                <a:latin typeface="Bookman Uralic"/>
                <a:cs typeface="Bookman Uralic"/>
              </a:rPr>
              <a:t> </a:t>
            </a:r>
            <a:r>
              <a:rPr sz="2000" b="1" u="heavy" dirty="0">
                <a:uFill>
                  <a:solidFill>
                    <a:srgbClr val="000000"/>
                  </a:solidFill>
                </a:uFill>
                <a:latin typeface="Bookman Uralic"/>
                <a:cs typeface="Bookman Uralic"/>
              </a:rPr>
              <a:t>:</a:t>
            </a:r>
            <a:endParaRPr sz="2000">
              <a:latin typeface="Bookman Uralic"/>
              <a:cs typeface="Bookman Uralic"/>
            </a:endParaRPr>
          </a:p>
          <a:p>
            <a:pPr marL="12700" marR="5080">
              <a:lnSpc>
                <a:spcPct val="147300"/>
              </a:lnSpc>
              <a:spcBef>
                <a:spcPts val="65"/>
              </a:spcBef>
            </a:pPr>
            <a:r>
              <a:rPr sz="2000" dirty="0">
                <a:latin typeface="Bookman Uralic"/>
                <a:cs typeface="Bookman Uralic"/>
              </a:rPr>
              <a:t>Wage is </a:t>
            </a:r>
            <a:r>
              <a:rPr sz="2000" spc="-5" dirty="0">
                <a:latin typeface="Bookman Uralic"/>
                <a:cs typeface="Bookman Uralic"/>
              </a:rPr>
              <a:t>paid </a:t>
            </a:r>
            <a:r>
              <a:rPr sz="2000" dirty="0">
                <a:latin typeface="Bookman Uralic"/>
                <a:cs typeface="Bookman Uralic"/>
              </a:rPr>
              <a:t>to </a:t>
            </a:r>
            <a:r>
              <a:rPr sz="2000" spc="-5" dirty="0">
                <a:latin typeface="Bookman Uralic"/>
                <a:cs typeface="Bookman Uralic"/>
              </a:rPr>
              <a:t>the </a:t>
            </a:r>
            <a:r>
              <a:rPr sz="2000" dirty="0">
                <a:latin typeface="Bookman Uralic"/>
                <a:cs typeface="Bookman Uralic"/>
              </a:rPr>
              <a:t>assembly </a:t>
            </a:r>
            <a:r>
              <a:rPr sz="2000" spc="-5" dirty="0">
                <a:latin typeface="Bookman Uralic"/>
                <a:cs typeface="Bookman Uralic"/>
              </a:rPr>
              <a:t>line </a:t>
            </a:r>
            <a:r>
              <a:rPr sz="2000" dirty="0">
                <a:latin typeface="Bookman Uralic"/>
                <a:cs typeface="Bookman Uralic"/>
              </a:rPr>
              <a:t>workers </a:t>
            </a:r>
            <a:r>
              <a:rPr sz="1800" spc="-5" dirty="0">
                <a:latin typeface="Bookman Uralic"/>
                <a:cs typeface="Bookman Uralic"/>
              </a:rPr>
              <a:t>or </a:t>
            </a:r>
            <a:r>
              <a:rPr sz="1800" dirty="0">
                <a:latin typeface="Bookman Uralic"/>
                <a:cs typeface="Bookman Uralic"/>
              </a:rPr>
              <a:t>worker</a:t>
            </a:r>
            <a:r>
              <a:rPr sz="1800" spc="-125" dirty="0">
                <a:latin typeface="Bookman Uralic"/>
                <a:cs typeface="Bookman Uralic"/>
              </a:rPr>
              <a:t> </a:t>
            </a:r>
            <a:r>
              <a:rPr sz="1800" spc="-5" dirty="0">
                <a:latin typeface="Bookman Uralic"/>
                <a:cs typeface="Bookman Uralic"/>
              </a:rPr>
              <a:t>at  </a:t>
            </a:r>
            <a:r>
              <a:rPr sz="1800" dirty="0">
                <a:latin typeface="Bookman Uralic"/>
                <a:cs typeface="Bookman Uralic"/>
              </a:rPr>
              <a:t>operational level. </a:t>
            </a:r>
            <a:r>
              <a:rPr sz="1800" spc="5" dirty="0">
                <a:latin typeface="Bookman Uralic"/>
                <a:cs typeface="Bookman Uralic"/>
              </a:rPr>
              <a:t>It </a:t>
            </a:r>
            <a:r>
              <a:rPr sz="1800" spc="-5" dirty="0">
                <a:latin typeface="Bookman Uralic"/>
                <a:cs typeface="Bookman Uralic"/>
              </a:rPr>
              <a:t>is paid</a:t>
            </a:r>
            <a:r>
              <a:rPr sz="1800" spc="-75" dirty="0">
                <a:latin typeface="Bookman Uralic"/>
                <a:cs typeface="Bookman Uralic"/>
              </a:rPr>
              <a:t> </a:t>
            </a:r>
            <a:r>
              <a:rPr sz="1800" spc="-5" dirty="0">
                <a:latin typeface="Bookman Uralic"/>
                <a:cs typeface="Bookman Uralic"/>
              </a:rPr>
              <a:t>hourly/daily/weekly</a:t>
            </a:r>
            <a:endParaRPr sz="1800">
              <a:latin typeface="Bookman Uralic"/>
              <a:cs typeface="Bookman Uralic"/>
            </a:endParaRPr>
          </a:p>
        </p:txBody>
      </p:sp>
      <p:sp>
        <p:nvSpPr>
          <p:cNvPr id="9" name="object 9"/>
          <p:cNvSpPr txBox="1"/>
          <p:nvPr/>
        </p:nvSpPr>
        <p:spPr>
          <a:xfrm>
            <a:off x="330200" y="2523700"/>
            <a:ext cx="7907655" cy="3779520"/>
          </a:xfrm>
          <a:prstGeom prst="rect">
            <a:avLst/>
          </a:prstGeom>
        </p:spPr>
        <p:txBody>
          <a:bodyPr vert="horz" wrap="square" lIns="0" tIns="119380" rIns="0" bIns="0" rtlCol="0">
            <a:spAutoFit/>
          </a:bodyPr>
          <a:lstStyle/>
          <a:p>
            <a:pPr marL="12700">
              <a:lnSpc>
                <a:spcPct val="100000"/>
              </a:lnSpc>
              <a:spcBef>
                <a:spcPts val="940"/>
              </a:spcBef>
              <a:tabLst>
                <a:tab pos="1477010" algn="l"/>
              </a:tabLst>
            </a:pPr>
            <a:r>
              <a:rPr sz="2000" b="1" u="heavy" dirty="0">
                <a:uFill>
                  <a:solidFill>
                    <a:srgbClr val="000000"/>
                  </a:solidFill>
                </a:uFill>
                <a:latin typeface="Bookman Uralic"/>
                <a:cs typeface="Bookman Uralic"/>
              </a:rPr>
              <a:t>MINIMUM	WAGE</a:t>
            </a:r>
            <a:r>
              <a:rPr sz="2000" b="1" u="heavy" dirty="0">
                <a:uFill>
                  <a:solidFill>
                    <a:srgbClr val="000000"/>
                  </a:solidFill>
                </a:uFill>
                <a:latin typeface="FreeSans"/>
                <a:cs typeface="FreeSans"/>
              </a:rPr>
              <a:t>:</a:t>
            </a:r>
            <a:endParaRPr sz="2000">
              <a:latin typeface="FreeSans"/>
              <a:cs typeface="FreeSans"/>
            </a:endParaRPr>
          </a:p>
          <a:p>
            <a:pPr marL="12700">
              <a:lnSpc>
                <a:spcPct val="100000"/>
              </a:lnSpc>
              <a:spcBef>
                <a:spcPts val="750"/>
              </a:spcBef>
              <a:tabLst>
                <a:tab pos="320675" algn="l"/>
                <a:tab pos="986155" algn="l"/>
                <a:tab pos="1938655" algn="l"/>
                <a:tab pos="2426970" algn="l"/>
                <a:tab pos="3032125" algn="l"/>
                <a:tab pos="3478529" algn="l"/>
                <a:tab pos="3950970" algn="l"/>
                <a:tab pos="4545330" algn="l"/>
                <a:tab pos="5808980" algn="l"/>
                <a:tab pos="6163945" algn="l"/>
                <a:tab pos="6638290" algn="l"/>
                <a:tab pos="7132320" algn="l"/>
                <a:tab pos="7577455" algn="l"/>
              </a:tabLst>
            </a:pPr>
            <a:r>
              <a:rPr sz="1800" spc="5" dirty="0">
                <a:latin typeface="Palladio Uralic"/>
                <a:cs typeface="Palladio Uralic"/>
              </a:rPr>
              <a:t>I</a:t>
            </a:r>
            <a:r>
              <a:rPr sz="1800" dirty="0">
                <a:latin typeface="Palladio Uralic"/>
                <a:cs typeface="Palladio Uralic"/>
              </a:rPr>
              <a:t>t	</a:t>
            </a:r>
            <a:r>
              <a:rPr sz="1800" spc="-15" dirty="0">
                <a:latin typeface="Palladio Uralic"/>
                <a:cs typeface="Palladio Uralic"/>
              </a:rPr>
              <a:t>m</a:t>
            </a:r>
            <a:r>
              <a:rPr sz="1800" dirty="0">
                <a:latin typeface="Palladio Uralic"/>
                <a:cs typeface="Palladio Uralic"/>
              </a:rPr>
              <a:t>ust	</a:t>
            </a:r>
            <a:r>
              <a:rPr sz="1800" spc="-5" dirty="0">
                <a:latin typeface="Palladio Uralic"/>
                <a:cs typeface="Palladio Uralic"/>
              </a:rPr>
              <a:t>prov</a:t>
            </a:r>
            <a:r>
              <a:rPr sz="1800" spc="-10" dirty="0">
                <a:latin typeface="Palladio Uralic"/>
                <a:cs typeface="Palladio Uralic"/>
              </a:rPr>
              <a:t>i</a:t>
            </a:r>
            <a:r>
              <a:rPr sz="1800" spc="-5" dirty="0">
                <a:latin typeface="Palladio Uralic"/>
                <a:cs typeface="Palladio Uralic"/>
              </a:rPr>
              <a:t>de</a:t>
            </a:r>
            <a:r>
              <a:rPr sz="1800" dirty="0">
                <a:latin typeface="Palladio Uralic"/>
                <a:cs typeface="Palladio Uralic"/>
              </a:rPr>
              <a:t>	</a:t>
            </a:r>
            <a:r>
              <a:rPr sz="1800" spc="-5" dirty="0">
                <a:latin typeface="Palladio Uralic"/>
                <a:cs typeface="Palladio Uralic"/>
              </a:rPr>
              <a:t>no</a:t>
            </a:r>
            <a:r>
              <a:rPr sz="1800" dirty="0">
                <a:latin typeface="Palladio Uralic"/>
                <a:cs typeface="Palladio Uralic"/>
              </a:rPr>
              <a:t>t	only	for	</a:t>
            </a:r>
            <a:r>
              <a:rPr sz="1800" spc="-5" dirty="0">
                <a:latin typeface="Palladio Uralic"/>
                <a:cs typeface="Palladio Uralic"/>
              </a:rPr>
              <a:t>th</a:t>
            </a:r>
            <a:r>
              <a:rPr sz="1800" dirty="0">
                <a:latin typeface="Palladio Uralic"/>
                <a:cs typeface="Palladio Uralic"/>
              </a:rPr>
              <a:t>e	</a:t>
            </a:r>
            <a:r>
              <a:rPr sz="1800" spc="-5" dirty="0">
                <a:latin typeface="Palladio Uralic"/>
                <a:cs typeface="Palladio Uralic"/>
              </a:rPr>
              <a:t>bar</a:t>
            </a:r>
            <a:r>
              <a:rPr sz="1800" dirty="0">
                <a:latin typeface="Palladio Uralic"/>
                <a:cs typeface="Palladio Uralic"/>
              </a:rPr>
              <a:t>e	sustena</a:t>
            </a:r>
            <a:r>
              <a:rPr sz="1800" spc="-10" dirty="0">
                <a:latin typeface="Palladio Uralic"/>
                <a:cs typeface="Palladio Uralic"/>
              </a:rPr>
              <a:t>n</a:t>
            </a:r>
            <a:r>
              <a:rPr sz="1800" spc="-5" dirty="0">
                <a:latin typeface="Palladio Uralic"/>
                <a:cs typeface="Palladio Uralic"/>
              </a:rPr>
              <a:t>ce</a:t>
            </a:r>
            <a:r>
              <a:rPr sz="1800" dirty="0">
                <a:latin typeface="Palladio Uralic"/>
                <a:cs typeface="Palladio Uralic"/>
              </a:rPr>
              <a:t>	</a:t>
            </a:r>
            <a:r>
              <a:rPr sz="1800" spc="-5" dirty="0">
                <a:latin typeface="Palladio Uralic"/>
                <a:cs typeface="Palladio Uralic"/>
              </a:rPr>
              <a:t>of</a:t>
            </a:r>
            <a:r>
              <a:rPr sz="1800" dirty="0">
                <a:latin typeface="Palladio Uralic"/>
                <a:cs typeface="Palladio Uralic"/>
              </a:rPr>
              <a:t>	l</a:t>
            </a:r>
            <a:r>
              <a:rPr sz="1800" spc="5" dirty="0">
                <a:latin typeface="Palladio Uralic"/>
                <a:cs typeface="Palladio Uralic"/>
              </a:rPr>
              <a:t>i</a:t>
            </a:r>
            <a:r>
              <a:rPr sz="1800" spc="-15" dirty="0">
                <a:latin typeface="Palladio Uralic"/>
                <a:cs typeface="Palladio Uralic"/>
              </a:rPr>
              <a:t>f</a:t>
            </a:r>
            <a:r>
              <a:rPr sz="1800" dirty="0">
                <a:latin typeface="Palladio Uralic"/>
                <a:cs typeface="Palladio Uralic"/>
              </a:rPr>
              <a:t>e	</a:t>
            </a:r>
            <a:r>
              <a:rPr sz="1800" spc="-5" dirty="0">
                <a:latin typeface="Palladio Uralic"/>
                <a:cs typeface="Palladio Uralic"/>
              </a:rPr>
              <a:t>bu</a:t>
            </a:r>
            <a:r>
              <a:rPr sz="1800" dirty="0">
                <a:latin typeface="Palladio Uralic"/>
                <a:cs typeface="Palladio Uralic"/>
              </a:rPr>
              <a:t>t	for	</a:t>
            </a:r>
            <a:r>
              <a:rPr sz="1800" spc="-5" dirty="0">
                <a:latin typeface="Palladio Uralic"/>
                <a:cs typeface="Palladio Uralic"/>
              </a:rPr>
              <a:t>the</a:t>
            </a:r>
            <a:endParaRPr sz="1800">
              <a:latin typeface="Palladio Uralic"/>
              <a:cs typeface="Palladio Uralic"/>
            </a:endParaRPr>
          </a:p>
          <a:p>
            <a:pPr marL="12700" marR="6350">
              <a:lnSpc>
                <a:spcPct val="150000"/>
              </a:lnSpc>
            </a:pPr>
            <a:r>
              <a:rPr sz="1800" spc="-5" dirty="0">
                <a:latin typeface="Palladio Uralic"/>
                <a:cs typeface="Palladio Uralic"/>
              </a:rPr>
              <a:t>preservation of the </a:t>
            </a:r>
            <a:r>
              <a:rPr sz="1800" dirty="0">
                <a:latin typeface="Palladio Uralic"/>
                <a:cs typeface="Palladio Uralic"/>
              </a:rPr>
              <a:t>efficiency </a:t>
            </a:r>
            <a:r>
              <a:rPr sz="1800" spc="-5" dirty="0">
                <a:latin typeface="Palladio Uralic"/>
                <a:cs typeface="Palladio Uralic"/>
              </a:rPr>
              <a:t>of the </a:t>
            </a:r>
            <a:r>
              <a:rPr sz="1800" dirty="0">
                <a:latin typeface="Palladio Uralic"/>
                <a:cs typeface="Palladio Uralic"/>
              </a:rPr>
              <a:t>workers by providing </a:t>
            </a:r>
            <a:r>
              <a:rPr sz="1800" spc="-5" dirty="0">
                <a:latin typeface="Palladio Uralic"/>
                <a:cs typeface="Palladio Uralic"/>
              </a:rPr>
              <a:t>some measures of  education </a:t>
            </a:r>
            <a:r>
              <a:rPr sz="1800" dirty="0">
                <a:latin typeface="Palladio Uralic"/>
                <a:cs typeface="Palladio Uralic"/>
              </a:rPr>
              <a:t>, </a:t>
            </a:r>
            <a:r>
              <a:rPr sz="1800" spc="-5" dirty="0">
                <a:latin typeface="Palladio Uralic"/>
                <a:cs typeface="Palladio Uralic"/>
              </a:rPr>
              <a:t>medical </a:t>
            </a:r>
            <a:r>
              <a:rPr sz="1800" dirty="0">
                <a:latin typeface="Palladio Uralic"/>
                <a:cs typeface="Palladio Uralic"/>
              </a:rPr>
              <a:t>care etc.</a:t>
            </a:r>
            <a:endParaRPr sz="1800">
              <a:latin typeface="Palladio Uralic"/>
              <a:cs typeface="Palladio Uralic"/>
            </a:endParaRPr>
          </a:p>
          <a:p>
            <a:pPr marL="12700">
              <a:lnSpc>
                <a:spcPct val="100000"/>
              </a:lnSpc>
              <a:spcBef>
                <a:spcPts val="1145"/>
              </a:spcBef>
            </a:pPr>
            <a:r>
              <a:rPr sz="2000" b="1" u="heavy" spc="-5" dirty="0">
                <a:uFill>
                  <a:solidFill>
                    <a:srgbClr val="000000"/>
                  </a:solidFill>
                </a:uFill>
                <a:latin typeface="Bookman Uralic"/>
                <a:cs typeface="Bookman Uralic"/>
              </a:rPr>
              <a:t>LIVING</a:t>
            </a:r>
            <a:r>
              <a:rPr sz="2000" b="1" u="heavy" spc="-40" dirty="0">
                <a:uFill>
                  <a:solidFill>
                    <a:srgbClr val="000000"/>
                  </a:solidFill>
                </a:uFill>
                <a:latin typeface="Bookman Uralic"/>
                <a:cs typeface="Bookman Uralic"/>
              </a:rPr>
              <a:t> </a:t>
            </a:r>
            <a:r>
              <a:rPr sz="2000" b="1" u="heavy" dirty="0">
                <a:uFill>
                  <a:solidFill>
                    <a:srgbClr val="000000"/>
                  </a:solidFill>
                </a:uFill>
                <a:latin typeface="Bookman Uralic"/>
                <a:cs typeface="Bookman Uralic"/>
              </a:rPr>
              <a:t>WAGE:</a:t>
            </a:r>
            <a:endParaRPr sz="2000">
              <a:latin typeface="Bookman Uralic"/>
              <a:cs typeface="Bookman Uralic"/>
            </a:endParaRPr>
          </a:p>
          <a:p>
            <a:pPr marL="12700" marR="142875">
              <a:lnSpc>
                <a:spcPct val="150000"/>
              </a:lnSpc>
              <a:spcBef>
                <a:spcPts val="60"/>
              </a:spcBef>
            </a:pPr>
            <a:r>
              <a:rPr sz="1800" dirty="0">
                <a:latin typeface="Palladio Uralic"/>
                <a:cs typeface="Palladio Uralic"/>
              </a:rPr>
              <a:t>It </a:t>
            </a:r>
            <a:r>
              <a:rPr sz="1800" spc="-5" dirty="0">
                <a:latin typeface="Palladio Uralic"/>
                <a:cs typeface="Palladio Uralic"/>
              </a:rPr>
              <a:t>is not </a:t>
            </a:r>
            <a:r>
              <a:rPr sz="1800" dirty="0">
                <a:latin typeface="Palladio Uralic"/>
                <a:cs typeface="Palladio Uralic"/>
              </a:rPr>
              <a:t>only for </a:t>
            </a:r>
            <a:r>
              <a:rPr sz="1800" spc="-5" dirty="0">
                <a:latin typeface="Palladio Uralic"/>
                <a:cs typeface="Palladio Uralic"/>
              </a:rPr>
              <a:t>the </a:t>
            </a:r>
            <a:r>
              <a:rPr sz="1800" dirty="0">
                <a:latin typeface="Palladio Uralic"/>
                <a:cs typeface="Palladio Uralic"/>
              </a:rPr>
              <a:t>bare essentials for </a:t>
            </a:r>
            <a:r>
              <a:rPr sz="1800" spc="-5" dirty="0">
                <a:latin typeface="Palladio Uralic"/>
                <a:cs typeface="Palladio Uralic"/>
              </a:rPr>
              <a:t>the </a:t>
            </a:r>
            <a:r>
              <a:rPr sz="1800" dirty="0">
                <a:latin typeface="Palladio Uralic"/>
                <a:cs typeface="Palladio Uralic"/>
              </a:rPr>
              <a:t>worker </a:t>
            </a:r>
            <a:r>
              <a:rPr sz="1800" spc="-5" dirty="0">
                <a:latin typeface="Palladio Uralic"/>
                <a:cs typeface="Palladio Uralic"/>
              </a:rPr>
              <a:t>and his </a:t>
            </a:r>
            <a:r>
              <a:rPr sz="1800" dirty="0">
                <a:latin typeface="Palladio Uralic"/>
                <a:cs typeface="Palladio Uralic"/>
              </a:rPr>
              <a:t>family </a:t>
            </a:r>
            <a:r>
              <a:rPr sz="1800" spc="-5" dirty="0">
                <a:latin typeface="Palladio Uralic"/>
                <a:cs typeface="Palladio Uralic"/>
              </a:rPr>
              <a:t>but </a:t>
            </a:r>
            <a:r>
              <a:rPr sz="1800" dirty="0">
                <a:latin typeface="Palladio Uralic"/>
                <a:cs typeface="Palladio Uralic"/>
              </a:rPr>
              <a:t>also for  </a:t>
            </a:r>
            <a:r>
              <a:rPr sz="1800" spc="-5" dirty="0">
                <a:latin typeface="Palladio Uralic"/>
                <a:cs typeface="Palladio Uralic"/>
              </a:rPr>
              <a:t>comfort protection </a:t>
            </a:r>
            <a:r>
              <a:rPr sz="1800" dirty="0">
                <a:latin typeface="Palladio Uralic"/>
                <a:cs typeface="Palladio Uralic"/>
              </a:rPr>
              <a:t>against ill-insurance for old-age</a:t>
            </a:r>
            <a:r>
              <a:rPr sz="1800" spc="-10" dirty="0">
                <a:latin typeface="Palladio Uralic"/>
                <a:cs typeface="Palladio Uralic"/>
              </a:rPr>
              <a:t> </a:t>
            </a:r>
            <a:r>
              <a:rPr sz="1800" dirty="0">
                <a:latin typeface="Palladio Uralic"/>
                <a:cs typeface="Palladio Uralic"/>
              </a:rPr>
              <a:t>.</a:t>
            </a:r>
            <a:endParaRPr sz="1800">
              <a:latin typeface="Palladio Uralic"/>
              <a:cs typeface="Palladio Uralic"/>
            </a:endParaRPr>
          </a:p>
          <a:p>
            <a:pPr marL="12700">
              <a:lnSpc>
                <a:spcPct val="100000"/>
              </a:lnSpc>
              <a:spcBef>
                <a:spcPts val="1140"/>
              </a:spcBef>
            </a:pPr>
            <a:r>
              <a:rPr sz="2000" b="1" u="heavy" dirty="0">
                <a:uFill>
                  <a:solidFill>
                    <a:srgbClr val="000000"/>
                  </a:solidFill>
                </a:uFill>
                <a:latin typeface="Bookman Uralic"/>
                <a:cs typeface="Bookman Uralic"/>
              </a:rPr>
              <a:t>FAIR</a:t>
            </a:r>
            <a:r>
              <a:rPr sz="2000" b="1" u="heavy" spc="-30" dirty="0">
                <a:uFill>
                  <a:solidFill>
                    <a:srgbClr val="000000"/>
                  </a:solidFill>
                </a:uFill>
                <a:latin typeface="Bookman Uralic"/>
                <a:cs typeface="Bookman Uralic"/>
              </a:rPr>
              <a:t> </a:t>
            </a:r>
            <a:r>
              <a:rPr sz="2000" b="1" u="heavy" dirty="0">
                <a:uFill>
                  <a:solidFill>
                    <a:srgbClr val="000000"/>
                  </a:solidFill>
                </a:uFill>
                <a:latin typeface="Bookman Uralic"/>
                <a:cs typeface="Bookman Uralic"/>
              </a:rPr>
              <a:t>WAGE:</a:t>
            </a:r>
            <a:endParaRPr sz="2000">
              <a:latin typeface="Bookman Uralic"/>
              <a:cs typeface="Bookman Uralic"/>
            </a:endParaRPr>
          </a:p>
          <a:p>
            <a:pPr marL="68580">
              <a:lnSpc>
                <a:spcPct val="100000"/>
              </a:lnSpc>
              <a:spcBef>
                <a:spcPts val="1140"/>
              </a:spcBef>
            </a:pPr>
            <a:r>
              <a:rPr sz="1800" dirty="0">
                <a:latin typeface="Palladio Uralic"/>
                <a:cs typeface="Palladio Uralic"/>
              </a:rPr>
              <a:t>It </a:t>
            </a:r>
            <a:r>
              <a:rPr sz="1800" spc="-5" dirty="0">
                <a:latin typeface="Palladio Uralic"/>
                <a:cs typeface="Palladio Uralic"/>
              </a:rPr>
              <a:t>is in between minimum wages </a:t>
            </a:r>
            <a:r>
              <a:rPr sz="1800" dirty="0">
                <a:latin typeface="Palladio Uralic"/>
                <a:cs typeface="Palladio Uralic"/>
              </a:rPr>
              <a:t>and living </a:t>
            </a:r>
            <a:r>
              <a:rPr sz="1800" spc="-5" dirty="0">
                <a:latin typeface="Palladio Uralic"/>
                <a:cs typeface="Palladio Uralic"/>
              </a:rPr>
              <a:t>wages but below the </a:t>
            </a:r>
            <a:r>
              <a:rPr sz="1800" dirty="0">
                <a:latin typeface="Palladio Uralic"/>
                <a:cs typeface="Palladio Uralic"/>
              </a:rPr>
              <a:t>living</a:t>
            </a:r>
            <a:r>
              <a:rPr sz="1800" spc="20" dirty="0">
                <a:latin typeface="Palladio Uralic"/>
                <a:cs typeface="Palladio Uralic"/>
              </a:rPr>
              <a:t> </a:t>
            </a:r>
            <a:r>
              <a:rPr sz="1800" spc="-5" dirty="0">
                <a:latin typeface="Palladio Uralic"/>
                <a:cs typeface="Palladio Uralic"/>
              </a:rPr>
              <a:t>wage</a:t>
            </a:r>
            <a:endParaRPr sz="1800">
              <a:latin typeface="Palladio Uralic"/>
              <a:cs typeface="Palladio Ural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13101" y="191465"/>
            <a:ext cx="3719195" cy="504625"/>
          </a:xfrm>
          <a:prstGeom prst="rect">
            <a:avLst/>
          </a:prstGeom>
        </p:spPr>
        <p:txBody>
          <a:bodyPr vert="horz" wrap="square" lIns="0" tIns="12065" rIns="0" bIns="0" rtlCol="0">
            <a:spAutoFit/>
          </a:bodyPr>
          <a:lstStyle/>
          <a:p>
            <a:pPr marL="12700">
              <a:lnSpc>
                <a:spcPct val="100000"/>
              </a:lnSpc>
              <a:spcBef>
                <a:spcPts val="95"/>
              </a:spcBef>
            </a:pPr>
            <a:r>
              <a:rPr sz="3200" spc="-10" dirty="0"/>
              <a:t>MINIMUM</a:t>
            </a:r>
            <a:r>
              <a:rPr sz="3200" spc="-40" dirty="0"/>
              <a:t> </a:t>
            </a:r>
            <a:r>
              <a:rPr sz="3200" spc="-65" dirty="0"/>
              <a:t>WAGE</a:t>
            </a:r>
          </a:p>
        </p:txBody>
      </p:sp>
      <p:sp>
        <p:nvSpPr>
          <p:cNvPr id="3" name="object 3"/>
          <p:cNvSpPr txBox="1"/>
          <p:nvPr/>
        </p:nvSpPr>
        <p:spPr>
          <a:xfrm>
            <a:off x="535940" y="1607565"/>
            <a:ext cx="7765415" cy="3727302"/>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3200" spc="-145" dirty="0">
                <a:latin typeface="Carlito"/>
                <a:cs typeface="Carlito"/>
              </a:rPr>
              <a:t>To </a:t>
            </a:r>
            <a:r>
              <a:rPr sz="2800" spc="-15" dirty="0">
                <a:latin typeface="Carlito"/>
                <a:cs typeface="Carlito"/>
              </a:rPr>
              <a:t>provide </a:t>
            </a:r>
            <a:r>
              <a:rPr sz="2800" spc="-5" dirty="0">
                <a:latin typeface="Carlito"/>
                <a:cs typeface="Carlito"/>
              </a:rPr>
              <a:t>not merely </a:t>
            </a:r>
            <a:r>
              <a:rPr sz="2800" spc="-30" dirty="0">
                <a:latin typeface="Carlito"/>
                <a:cs typeface="Carlito"/>
              </a:rPr>
              <a:t>for </a:t>
            </a:r>
            <a:r>
              <a:rPr sz="2800" spc="-15" dirty="0">
                <a:latin typeface="Carlito"/>
                <a:cs typeface="Carlito"/>
              </a:rPr>
              <a:t>bare </a:t>
            </a:r>
            <a:r>
              <a:rPr sz="2800" spc="-10" dirty="0">
                <a:latin typeface="Carlito"/>
                <a:cs typeface="Carlito"/>
              </a:rPr>
              <a:t>sustenance </a:t>
            </a:r>
            <a:r>
              <a:rPr sz="2800" spc="-5" dirty="0">
                <a:latin typeface="Carlito"/>
                <a:cs typeface="Carlito"/>
              </a:rPr>
              <a:t>of  </a:t>
            </a:r>
            <a:r>
              <a:rPr sz="2800" spc="-25" dirty="0">
                <a:latin typeface="Carlito"/>
                <a:cs typeface="Carlito"/>
              </a:rPr>
              <a:t>life </a:t>
            </a:r>
            <a:r>
              <a:rPr sz="2800" spc="-5" dirty="0">
                <a:latin typeface="Carlito"/>
                <a:cs typeface="Carlito"/>
              </a:rPr>
              <a:t>but </a:t>
            </a:r>
            <a:r>
              <a:rPr sz="2800" dirty="0">
                <a:latin typeface="Carlito"/>
                <a:cs typeface="Carlito"/>
              </a:rPr>
              <a:t>also </a:t>
            </a:r>
            <a:r>
              <a:rPr sz="2800" spc="-25" dirty="0">
                <a:latin typeface="Carlito"/>
                <a:cs typeface="Carlito"/>
              </a:rPr>
              <a:t>for </a:t>
            </a:r>
            <a:r>
              <a:rPr sz="2800" dirty="0">
                <a:latin typeface="Carlito"/>
                <a:cs typeface="Carlito"/>
              </a:rPr>
              <a:t>the </a:t>
            </a:r>
            <a:r>
              <a:rPr sz="2800" spc="-10" dirty="0">
                <a:latin typeface="Carlito"/>
                <a:cs typeface="Carlito"/>
              </a:rPr>
              <a:t>preservation </a:t>
            </a:r>
            <a:r>
              <a:rPr sz="2800" dirty="0">
                <a:latin typeface="Carlito"/>
                <a:cs typeface="Carlito"/>
              </a:rPr>
              <a:t>of the  </a:t>
            </a:r>
            <a:r>
              <a:rPr sz="2800" spc="-10" dirty="0">
                <a:latin typeface="Carlito"/>
                <a:cs typeface="Carlito"/>
              </a:rPr>
              <a:t>efficiency </a:t>
            </a:r>
            <a:r>
              <a:rPr sz="2800" spc="-5" dirty="0">
                <a:latin typeface="Carlito"/>
                <a:cs typeface="Carlito"/>
              </a:rPr>
              <a:t>of the</a:t>
            </a:r>
            <a:r>
              <a:rPr sz="2800" spc="-20" dirty="0">
                <a:latin typeface="Carlito"/>
                <a:cs typeface="Carlito"/>
              </a:rPr>
              <a:t> </a:t>
            </a:r>
            <a:r>
              <a:rPr sz="2800" spc="-30" dirty="0">
                <a:latin typeface="Carlito"/>
                <a:cs typeface="Carlito"/>
              </a:rPr>
              <a:t>workers</a:t>
            </a:r>
            <a:endParaRPr sz="2800">
              <a:latin typeface="Carlito"/>
              <a:cs typeface="Carlito"/>
            </a:endParaRPr>
          </a:p>
          <a:p>
            <a:pPr marL="355600" marR="1000125" indent="-342900" algn="just">
              <a:lnSpc>
                <a:spcPct val="100000"/>
              </a:lnSpc>
              <a:spcBef>
                <a:spcPts val="770"/>
              </a:spcBef>
              <a:buFont typeface="Arial"/>
              <a:buChar char="•"/>
              <a:tabLst>
                <a:tab pos="355600" algn="l"/>
              </a:tabLst>
            </a:pPr>
            <a:r>
              <a:rPr sz="2800" spc="-5" dirty="0">
                <a:latin typeface="Carlito"/>
                <a:cs typeface="Carlito"/>
              </a:rPr>
              <a:t>Minimum </a:t>
            </a:r>
            <a:r>
              <a:rPr sz="2800" spc="-15" dirty="0">
                <a:latin typeface="Carlito"/>
                <a:cs typeface="Carlito"/>
              </a:rPr>
              <a:t>wage must provide </a:t>
            </a:r>
            <a:r>
              <a:rPr sz="2800" spc="-30" dirty="0">
                <a:latin typeface="Carlito"/>
                <a:cs typeface="Carlito"/>
              </a:rPr>
              <a:t>for </a:t>
            </a:r>
            <a:r>
              <a:rPr sz="2800" spc="-5" dirty="0">
                <a:latin typeface="Carlito"/>
                <a:cs typeface="Carlito"/>
              </a:rPr>
              <a:t>some  </a:t>
            </a:r>
            <a:r>
              <a:rPr sz="2800" spc="-10" dirty="0">
                <a:latin typeface="Carlito"/>
                <a:cs typeface="Carlito"/>
              </a:rPr>
              <a:t>measure </a:t>
            </a:r>
            <a:r>
              <a:rPr sz="2800" dirty="0">
                <a:latin typeface="Carlito"/>
                <a:cs typeface="Carlito"/>
              </a:rPr>
              <a:t>of </a:t>
            </a:r>
            <a:r>
              <a:rPr sz="2800" spc="-20" dirty="0">
                <a:latin typeface="Carlito"/>
                <a:cs typeface="Carlito"/>
              </a:rPr>
              <a:t>cost </a:t>
            </a:r>
            <a:r>
              <a:rPr sz="2800" dirty="0">
                <a:latin typeface="Carlito"/>
                <a:cs typeface="Carlito"/>
              </a:rPr>
              <a:t>of </a:t>
            </a:r>
            <a:r>
              <a:rPr sz="2800" spc="-10" dirty="0">
                <a:latin typeface="Carlito"/>
                <a:cs typeface="Carlito"/>
              </a:rPr>
              <a:t>education, </a:t>
            </a:r>
            <a:r>
              <a:rPr sz="2800" spc="-5" dirty="0">
                <a:latin typeface="Carlito"/>
                <a:cs typeface="Carlito"/>
              </a:rPr>
              <a:t>medical  </a:t>
            </a:r>
            <a:r>
              <a:rPr sz="2800" spc="-10" dirty="0">
                <a:latin typeface="Carlito"/>
                <a:cs typeface="Carlito"/>
              </a:rPr>
              <a:t>requirements </a:t>
            </a:r>
            <a:r>
              <a:rPr sz="2800" dirty="0">
                <a:latin typeface="Carlito"/>
                <a:cs typeface="Carlito"/>
              </a:rPr>
              <a:t>and</a:t>
            </a:r>
            <a:r>
              <a:rPr sz="2800" spc="-10" dirty="0">
                <a:latin typeface="Carlito"/>
                <a:cs typeface="Carlito"/>
              </a:rPr>
              <a:t> </a:t>
            </a:r>
            <a:r>
              <a:rPr sz="2800" spc="-5" dirty="0">
                <a:latin typeface="Carlito"/>
                <a:cs typeface="Carlito"/>
              </a:rPr>
              <a:t>amenities</a:t>
            </a:r>
            <a:endParaRPr sz="2800">
              <a:latin typeface="Carlito"/>
              <a:cs typeface="Carlito"/>
            </a:endParaRPr>
          </a:p>
          <a:p>
            <a:pPr marL="355600" marR="909955" indent="-342900" algn="just">
              <a:lnSpc>
                <a:spcPct val="100000"/>
              </a:lnSpc>
              <a:spcBef>
                <a:spcPts val="770"/>
              </a:spcBef>
              <a:buFont typeface="Arial"/>
              <a:buChar char="•"/>
              <a:tabLst>
                <a:tab pos="355600" algn="l"/>
              </a:tabLst>
            </a:pPr>
            <a:r>
              <a:rPr sz="2800" dirty="0">
                <a:latin typeface="Carlito"/>
                <a:cs typeface="Carlito"/>
              </a:rPr>
              <a:t>In </a:t>
            </a:r>
            <a:r>
              <a:rPr sz="2800" spc="-5" dirty="0">
                <a:latin typeface="Carlito"/>
                <a:cs typeface="Carlito"/>
              </a:rPr>
              <a:t>India, </a:t>
            </a:r>
            <a:r>
              <a:rPr sz="2800" spc="-10" dirty="0">
                <a:latin typeface="Carlito"/>
                <a:cs typeface="Carlito"/>
              </a:rPr>
              <a:t>determined </a:t>
            </a:r>
            <a:r>
              <a:rPr sz="2800" dirty="0">
                <a:latin typeface="Carlito"/>
                <a:cs typeface="Carlito"/>
              </a:rPr>
              <a:t>mainly </a:t>
            </a:r>
            <a:r>
              <a:rPr sz="2800" spc="-5" dirty="0">
                <a:latin typeface="Carlito"/>
                <a:cs typeface="Carlito"/>
              </a:rPr>
              <a:t>under </a:t>
            </a:r>
            <a:r>
              <a:rPr sz="2800" dirty="0">
                <a:latin typeface="Carlito"/>
                <a:cs typeface="Carlito"/>
              </a:rPr>
              <a:t>the  </a:t>
            </a:r>
            <a:r>
              <a:rPr sz="2800" spc="-10" dirty="0">
                <a:latin typeface="Carlito"/>
                <a:cs typeface="Carlito"/>
              </a:rPr>
              <a:t>provision </a:t>
            </a:r>
            <a:r>
              <a:rPr sz="2800" dirty="0">
                <a:latin typeface="Carlito"/>
                <a:cs typeface="Carlito"/>
              </a:rPr>
              <a:t>of </a:t>
            </a:r>
            <a:r>
              <a:rPr sz="2800" spc="-5" dirty="0">
                <a:latin typeface="Carlito"/>
                <a:cs typeface="Carlito"/>
              </a:rPr>
              <a:t>Minimum </a:t>
            </a:r>
            <a:r>
              <a:rPr sz="2800" spc="-25" dirty="0">
                <a:latin typeface="Carlito"/>
                <a:cs typeface="Carlito"/>
              </a:rPr>
              <a:t>Wages </a:t>
            </a:r>
            <a:r>
              <a:rPr sz="2800" spc="-5" dirty="0">
                <a:latin typeface="Carlito"/>
                <a:cs typeface="Carlito"/>
              </a:rPr>
              <a:t>Act,</a:t>
            </a:r>
            <a:r>
              <a:rPr sz="2800" spc="15" dirty="0">
                <a:latin typeface="Carlito"/>
                <a:cs typeface="Carlito"/>
              </a:rPr>
              <a:t> </a:t>
            </a:r>
            <a:r>
              <a:rPr sz="2800" spc="-5" dirty="0">
                <a:latin typeface="Carlito"/>
                <a:cs typeface="Carlito"/>
              </a:rPr>
              <a:t>1948</a:t>
            </a:r>
            <a:endParaRPr sz="2800">
              <a:latin typeface="Carlito"/>
              <a:cs typeface="Carl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82517" y="191465"/>
            <a:ext cx="2381250" cy="504625"/>
          </a:xfrm>
          <a:prstGeom prst="rect">
            <a:avLst/>
          </a:prstGeom>
        </p:spPr>
        <p:txBody>
          <a:bodyPr vert="horz" wrap="square" lIns="0" tIns="12065" rIns="0" bIns="0" rtlCol="0">
            <a:spAutoFit/>
          </a:bodyPr>
          <a:lstStyle/>
          <a:p>
            <a:pPr marL="12700">
              <a:lnSpc>
                <a:spcPct val="100000"/>
              </a:lnSpc>
              <a:spcBef>
                <a:spcPts val="95"/>
              </a:spcBef>
            </a:pPr>
            <a:r>
              <a:rPr sz="3200" spc="-60" dirty="0"/>
              <a:t>FAIR</a:t>
            </a:r>
            <a:r>
              <a:rPr sz="3200" spc="-95" dirty="0"/>
              <a:t> </a:t>
            </a:r>
            <a:r>
              <a:rPr sz="3200" spc="-65" dirty="0"/>
              <a:t>WAGE</a:t>
            </a:r>
          </a:p>
        </p:txBody>
      </p:sp>
      <p:sp>
        <p:nvSpPr>
          <p:cNvPr id="3" name="object 3"/>
          <p:cNvSpPr txBox="1"/>
          <p:nvPr/>
        </p:nvSpPr>
        <p:spPr>
          <a:xfrm>
            <a:off x="535940" y="1607565"/>
            <a:ext cx="7755255" cy="3050540"/>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3200" dirty="0">
                <a:latin typeface="Carlito"/>
                <a:cs typeface="Carlito"/>
              </a:rPr>
              <a:t>In a </a:t>
            </a:r>
            <a:r>
              <a:rPr sz="3200" spc="-15" dirty="0">
                <a:latin typeface="Carlito"/>
                <a:cs typeface="Carlito"/>
              </a:rPr>
              <a:t>narrow </a:t>
            </a:r>
            <a:r>
              <a:rPr sz="3200" spc="-5" dirty="0">
                <a:latin typeface="Carlito"/>
                <a:cs typeface="Carlito"/>
              </a:rPr>
              <a:t>sense, </a:t>
            </a:r>
            <a:r>
              <a:rPr sz="3200" spc="-15" dirty="0">
                <a:latin typeface="Carlito"/>
                <a:cs typeface="Carlito"/>
              </a:rPr>
              <a:t>wage </a:t>
            </a:r>
            <a:r>
              <a:rPr sz="3200" dirty="0">
                <a:latin typeface="Carlito"/>
                <a:cs typeface="Carlito"/>
              </a:rPr>
              <a:t>is </a:t>
            </a:r>
            <a:r>
              <a:rPr sz="3200" spc="-15" dirty="0">
                <a:latin typeface="Carlito"/>
                <a:cs typeface="Carlito"/>
              </a:rPr>
              <a:t>fair </a:t>
            </a:r>
            <a:r>
              <a:rPr sz="3200" dirty="0">
                <a:latin typeface="Carlito"/>
                <a:cs typeface="Carlito"/>
              </a:rPr>
              <a:t>if it is equal </a:t>
            </a:r>
            <a:r>
              <a:rPr sz="3200" spc="-25" dirty="0">
                <a:latin typeface="Carlito"/>
                <a:cs typeface="Carlito"/>
              </a:rPr>
              <a:t>to  </a:t>
            </a:r>
            <a:r>
              <a:rPr sz="3200" dirty="0">
                <a:latin typeface="Carlito"/>
                <a:cs typeface="Carlito"/>
              </a:rPr>
              <a:t>the </a:t>
            </a:r>
            <a:r>
              <a:rPr sz="3200" spc="-35" dirty="0">
                <a:latin typeface="Carlito"/>
                <a:cs typeface="Carlito"/>
              </a:rPr>
              <a:t>rate </a:t>
            </a:r>
            <a:r>
              <a:rPr sz="3200" spc="-10" dirty="0">
                <a:latin typeface="Carlito"/>
                <a:cs typeface="Carlito"/>
              </a:rPr>
              <a:t>prevailing </a:t>
            </a:r>
            <a:r>
              <a:rPr sz="3200" dirty="0">
                <a:latin typeface="Carlito"/>
                <a:cs typeface="Carlito"/>
              </a:rPr>
              <a:t>in </a:t>
            </a:r>
            <a:r>
              <a:rPr sz="3200" spc="-5" dirty="0">
                <a:latin typeface="Carlito"/>
                <a:cs typeface="Carlito"/>
              </a:rPr>
              <a:t>the same </a:t>
            </a:r>
            <a:r>
              <a:rPr sz="3200" spc="-15" dirty="0">
                <a:latin typeface="Carlito"/>
                <a:cs typeface="Carlito"/>
              </a:rPr>
              <a:t>trade </a:t>
            </a:r>
            <a:r>
              <a:rPr sz="3200" spc="-5" dirty="0">
                <a:latin typeface="Carlito"/>
                <a:cs typeface="Carlito"/>
              </a:rPr>
              <a:t>and </a:t>
            </a:r>
            <a:r>
              <a:rPr sz="3200" dirty="0">
                <a:latin typeface="Carlito"/>
                <a:cs typeface="Carlito"/>
              </a:rPr>
              <a:t>in  the </a:t>
            </a:r>
            <a:r>
              <a:rPr sz="3200" spc="-5" dirty="0">
                <a:latin typeface="Carlito"/>
                <a:cs typeface="Carlito"/>
              </a:rPr>
              <a:t>neighborhood </a:t>
            </a:r>
            <a:r>
              <a:rPr sz="3200" spc="-30" dirty="0">
                <a:latin typeface="Carlito"/>
                <a:cs typeface="Carlito"/>
              </a:rPr>
              <a:t>for </a:t>
            </a:r>
            <a:r>
              <a:rPr sz="3200" spc="-5" dirty="0">
                <a:latin typeface="Carlito"/>
                <a:cs typeface="Carlito"/>
              </a:rPr>
              <a:t>similar</a:t>
            </a:r>
            <a:r>
              <a:rPr sz="3200" spc="45" dirty="0">
                <a:latin typeface="Carlito"/>
                <a:cs typeface="Carlito"/>
              </a:rPr>
              <a:t> </a:t>
            </a:r>
            <a:r>
              <a:rPr sz="3200" spc="-10" dirty="0">
                <a:latin typeface="Carlito"/>
                <a:cs typeface="Carlito"/>
              </a:rPr>
              <a:t>work</a:t>
            </a:r>
            <a:endParaRPr sz="3200">
              <a:latin typeface="Carlito"/>
              <a:cs typeface="Carlito"/>
            </a:endParaRPr>
          </a:p>
          <a:p>
            <a:pPr marL="355600" marR="67310" indent="-342900">
              <a:lnSpc>
                <a:spcPct val="100000"/>
              </a:lnSpc>
              <a:spcBef>
                <a:spcPts val="770"/>
              </a:spcBef>
              <a:buFont typeface="Arial"/>
              <a:buChar char="•"/>
              <a:tabLst>
                <a:tab pos="354965" algn="l"/>
                <a:tab pos="355600" algn="l"/>
              </a:tabLst>
            </a:pPr>
            <a:r>
              <a:rPr sz="3200" dirty="0">
                <a:latin typeface="Carlito"/>
                <a:cs typeface="Carlito"/>
              </a:rPr>
              <a:t>In a wider </a:t>
            </a:r>
            <a:r>
              <a:rPr sz="3200" spc="-5" dirty="0">
                <a:latin typeface="Carlito"/>
                <a:cs typeface="Carlito"/>
              </a:rPr>
              <a:t>sense, </a:t>
            </a:r>
            <a:r>
              <a:rPr sz="3200" dirty="0">
                <a:latin typeface="Carlito"/>
                <a:cs typeface="Carlito"/>
              </a:rPr>
              <a:t>it will </a:t>
            </a:r>
            <a:r>
              <a:rPr sz="3200" spc="-5" dirty="0">
                <a:latin typeface="Carlito"/>
                <a:cs typeface="Carlito"/>
              </a:rPr>
              <a:t>be </a:t>
            </a:r>
            <a:r>
              <a:rPr sz="3200" spc="-15" dirty="0">
                <a:latin typeface="Carlito"/>
                <a:cs typeface="Carlito"/>
              </a:rPr>
              <a:t>fair </a:t>
            </a:r>
            <a:r>
              <a:rPr sz="3200" dirty="0">
                <a:latin typeface="Carlito"/>
                <a:cs typeface="Carlito"/>
              </a:rPr>
              <a:t>if it is equal </a:t>
            </a:r>
            <a:r>
              <a:rPr sz="3200" spc="-20" dirty="0">
                <a:latin typeface="Carlito"/>
                <a:cs typeface="Carlito"/>
              </a:rPr>
              <a:t>to  </a:t>
            </a:r>
            <a:r>
              <a:rPr sz="3200" dirty="0">
                <a:latin typeface="Carlito"/>
                <a:cs typeface="Carlito"/>
              </a:rPr>
              <a:t>the </a:t>
            </a:r>
            <a:r>
              <a:rPr sz="3200" spc="-10" dirty="0">
                <a:latin typeface="Carlito"/>
                <a:cs typeface="Carlito"/>
              </a:rPr>
              <a:t>predominant </a:t>
            </a:r>
            <a:r>
              <a:rPr sz="3200" spc="-35" dirty="0">
                <a:latin typeface="Carlito"/>
                <a:cs typeface="Carlito"/>
              </a:rPr>
              <a:t>rate </a:t>
            </a:r>
            <a:r>
              <a:rPr sz="3200" spc="-30" dirty="0">
                <a:latin typeface="Carlito"/>
                <a:cs typeface="Carlito"/>
              </a:rPr>
              <a:t>for </a:t>
            </a:r>
            <a:r>
              <a:rPr sz="3200" spc="-5" dirty="0">
                <a:latin typeface="Carlito"/>
                <a:cs typeface="Carlito"/>
              </a:rPr>
              <a:t>similar </a:t>
            </a:r>
            <a:r>
              <a:rPr sz="3200" spc="-10" dirty="0">
                <a:latin typeface="Carlito"/>
                <a:cs typeface="Carlito"/>
              </a:rPr>
              <a:t>work  throughout </a:t>
            </a:r>
            <a:r>
              <a:rPr sz="3200" dirty="0">
                <a:latin typeface="Carlito"/>
                <a:cs typeface="Carlito"/>
              </a:rPr>
              <a:t>the</a:t>
            </a:r>
            <a:r>
              <a:rPr sz="3200" spc="15" dirty="0">
                <a:latin typeface="Carlito"/>
                <a:cs typeface="Carlito"/>
              </a:rPr>
              <a:t> </a:t>
            </a:r>
            <a:r>
              <a:rPr sz="3200" spc="-10" dirty="0">
                <a:latin typeface="Carlito"/>
                <a:cs typeface="Carlito"/>
              </a:rPr>
              <a:t>country</a:t>
            </a:r>
            <a:endParaRPr sz="3200">
              <a:latin typeface="Carlito"/>
              <a:cs typeface="Carl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28010" y="191465"/>
            <a:ext cx="2892425" cy="504625"/>
          </a:xfrm>
          <a:prstGeom prst="rect">
            <a:avLst/>
          </a:prstGeom>
        </p:spPr>
        <p:txBody>
          <a:bodyPr vert="horz" wrap="square" lIns="0" tIns="12065" rIns="0" bIns="0" rtlCol="0">
            <a:spAutoFit/>
          </a:bodyPr>
          <a:lstStyle/>
          <a:p>
            <a:pPr marL="12700">
              <a:lnSpc>
                <a:spcPct val="100000"/>
              </a:lnSpc>
              <a:spcBef>
                <a:spcPts val="95"/>
              </a:spcBef>
            </a:pPr>
            <a:r>
              <a:rPr sz="3200" spc="-5" dirty="0"/>
              <a:t>LIVING</a:t>
            </a:r>
            <a:r>
              <a:rPr sz="3200" spc="-80" dirty="0"/>
              <a:t> </a:t>
            </a:r>
            <a:r>
              <a:rPr sz="3200" spc="-65" dirty="0"/>
              <a:t>WAGE</a:t>
            </a:r>
          </a:p>
        </p:txBody>
      </p:sp>
      <p:sp>
        <p:nvSpPr>
          <p:cNvPr id="3" name="object 3"/>
          <p:cNvSpPr txBox="1"/>
          <p:nvPr/>
        </p:nvSpPr>
        <p:spPr>
          <a:xfrm>
            <a:off x="535940" y="1510599"/>
            <a:ext cx="8030209" cy="3986028"/>
          </a:xfrm>
          <a:prstGeom prst="rect">
            <a:avLst/>
          </a:prstGeom>
        </p:spPr>
        <p:txBody>
          <a:bodyPr vert="horz" wrap="square" lIns="0" tIns="60960" rIns="0" bIns="0" rtlCol="0">
            <a:spAutoFit/>
          </a:bodyPr>
          <a:lstStyle/>
          <a:p>
            <a:pPr marL="355600" indent="-342900">
              <a:lnSpc>
                <a:spcPct val="100000"/>
              </a:lnSpc>
              <a:spcBef>
                <a:spcPts val="480"/>
              </a:spcBef>
              <a:buFont typeface="Arial"/>
              <a:buChar char="•"/>
              <a:tabLst>
                <a:tab pos="354965" algn="l"/>
                <a:tab pos="355600" algn="l"/>
              </a:tabLst>
            </a:pPr>
            <a:r>
              <a:rPr sz="2800" spc="-5" dirty="0">
                <a:latin typeface="Carlito"/>
                <a:cs typeface="Carlito"/>
              </a:rPr>
              <a:t>This </a:t>
            </a:r>
            <a:r>
              <a:rPr sz="2800" dirty="0">
                <a:latin typeface="Carlito"/>
                <a:cs typeface="Carlito"/>
              </a:rPr>
              <a:t>is </a:t>
            </a:r>
            <a:r>
              <a:rPr sz="2800" spc="-5" dirty="0">
                <a:latin typeface="Carlito"/>
                <a:cs typeface="Carlito"/>
              </a:rPr>
              <a:t>higher </a:t>
            </a:r>
            <a:r>
              <a:rPr sz="2800" dirty="0">
                <a:latin typeface="Carlito"/>
                <a:cs typeface="Carlito"/>
              </a:rPr>
              <a:t>than </a:t>
            </a:r>
            <a:r>
              <a:rPr sz="2800" spc="-15" dirty="0">
                <a:latin typeface="Carlito"/>
                <a:cs typeface="Carlito"/>
              </a:rPr>
              <a:t>fair</a:t>
            </a:r>
            <a:r>
              <a:rPr sz="2800" spc="-5" dirty="0">
                <a:latin typeface="Carlito"/>
                <a:cs typeface="Carlito"/>
              </a:rPr>
              <a:t> </a:t>
            </a:r>
            <a:r>
              <a:rPr sz="2800" spc="-15" dirty="0">
                <a:latin typeface="Carlito"/>
                <a:cs typeface="Carlito"/>
              </a:rPr>
              <a:t>wage</a:t>
            </a:r>
            <a:endParaRPr sz="2800">
              <a:latin typeface="Carlito"/>
              <a:cs typeface="Carlito"/>
            </a:endParaRPr>
          </a:p>
          <a:p>
            <a:pPr marL="355600" marR="5080" indent="-342900">
              <a:lnSpc>
                <a:spcPct val="90000"/>
              </a:lnSpc>
              <a:spcBef>
                <a:spcPts val="775"/>
              </a:spcBef>
              <a:buFont typeface="Arial"/>
              <a:buChar char="•"/>
              <a:tabLst>
                <a:tab pos="354965" algn="l"/>
                <a:tab pos="355600" algn="l"/>
              </a:tabLst>
            </a:pPr>
            <a:r>
              <a:rPr sz="2800" spc="-5" dirty="0">
                <a:latin typeface="Carlito"/>
                <a:cs typeface="Carlito"/>
              </a:rPr>
              <a:t>Enables </a:t>
            </a:r>
            <a:r>
              <a:rPr sz="2800" dirty="0">
                <a:latin typeface="Carlito"/>
                <a:cs typeface="Carlito"/>
              </a:rPr>
              <a:t>the </a:t>
            </a:r>
            <a:r>
              <a:rPr sz="2800" spc="-15" dirty="0">
                <a:latin typeface="Carlito"/>
                <a:cs typeface="Carlito"/>
              </a:rPr>
              <a:t>wage </a:t>
            </a:r>
            <a:r>
              <a:rPr sz="2800" dirty="0">
                <a:latin typeface="Carlito"/>
                <a:cs typeface="Carlito"/>
              </a:rPr>
              <a:t>earner </a:t>
            </a:r>
            <a:r>
              <a:rPr sz="2800" spc="-20" dirty="0">
                <a:latin typeface="Carlito"/>
                <a:cs typeface="Carlito"/>
              </a:rPr>
              <a:t>to </a:t>
            </a:r>
            <a:r>
              <a:rPr sz="2800" spc="-10" dirty="0">
                <a:latin typeface="Carlito"/>
                <a:cs typeface="Carlito"/>
              </a:rPr>
              <a:t>provide </a:t>
            </a:r>
            <a:r>
              <a:rPr sz="2800" spc="-30" dirty="0">
                <a:latin typeface="Carlito"/>
                <a:cs typeface="Carlito"/>
              </a:rPr>
              <a:t>for  </a:t>
            </a:r>
            <a:r>
              <a:rPr sz="2800" spc="-5" dirty="0">
                <a:latin typeface="Carlito"/>
                <a:cs typeface="Carlito"/>
              </a:rPr>
              <a:t>himself </a:t>
            </a:r>
            <a:r>
              <a:rPr sz="2800" dirty="0">
                <a:latin typeface="Carlito"/>
                <a:cs typeface="Carlito"/>
              </a:rPr>
              <a:t>and </a:t>
            </a:r>
            <a:r>
              <a:rPr sz="2800" spc="-5" dirty="0">
                <a:latin typeface="Carlito"/>
                <a:cs typeface="Carlito"/>
              </a:rPr>
              <a:t>his </a:t>
            </a:r>
            <a:r>
              <a:rPr sz="2800" spc="-15" dirty="0">
                <a:latin typeface="Carlito"/>
                <a:cs typeface="Carlito"/>
              </a:rPr>
              <a:t>family </a:t>
            </a:r>
            <a:r>
              <a:rPr sz="2800" spc="-5" dirty="0">
                <a:latin typeface="Carlito"/>
                <a:cs typeface="Carlito"/>
              </a:rPr>
              <a:t>not only </a:t>
            </a:r>
            <a:r>
              <a:rPr sz="2800" dirty="0">
                <a:latin typeface="Carlito"/>
                <a:cs typeface="Carlito"/>
              </a:rPr>
              <a:t>the </a:t>
            </a:r>
            <a:r>
              <a:rPr sz="2800" spc="-15" dirty="0">
                <a:latin typeface="Carlito"/>
                <a:cs typeface="Carlito"/>
              </a:rPr>
              <a:t>bare  </a:t>
            </a:r>
            <a:r>
              <a:rPr sz="2800" spc="-5" dirty="0">
                <a:latin typeface="Carlito"/>
                <a:cs typeface="Carlito"/>
              </a:rPr>
              <a:t>necessities </a:t>
            </a:r>
            <a:r>
              <a:rPr sz="2800" spc="-30" dirty="0">
                <a:latin typeface="Carlito"/>
                <a:cs typeface="Carlito"/>
              </a:rPr>
              <a:t>like </a:t>
            </a:r>
            <a:r>
              <a:rPr sz="2800" spc="-20" dirty="0">
                <a:latin typeface="Carlito"/>
                <a:cs typeface="Carlito"/>
              </a:rPr>
              <a:t>food, </a:t>
            </a:r>
            <a:r>
              <a:rPr sz="2800" spc="-5" dirty="0">
                <a:latin typeface="Carlito"/>
                <a:cs typeface="Carlito"/>
              </a:rPr>
              <a:t>clothing </a:t>
            </a:r>
            <a:r>
              <a:rPr sz="2800" dirty="0">
                <a:latin typeface="Carlito"/>
                <a:cs typeface="Carlito"/>
              </a:rPr>
              <a:t>and </a:t>
            </a:r>
            <a:r>
              <a:rPr sz="2800" spc="-10" dirty="0">
                <a:latin typeface="Carlito"/>
                <a:cs typeface="Carlito"/>
              </a:rPr>
              <a:t>shelter </a:t>
            </a:r>
            <a:r>
              <a:rPr sz="2800" spc="-5" dirty="0">
                <a:latin typeface="Carlito"/>
                <a:cs typeface="Carlito"/>
              </a:rPr>
              <a:t>but  </a:t>
            </a:r>
            <a:r>
              <a:rPr sz="2800" dirty="0">
                <a:latin typeface="Carlito"/>
                <a:cs typeface="Carlito"/>
              </a:rPr>
              <a:t>a </a:t>
            </a:r>
            <a:r>
              <a:rPr sz="2800" spc="-15" dirty="0">
                <a:latin typeface="Carlito"/>
                <a:cs typeface="Carlito"/>
              </a:rPr>
              <a:t>frugal </a:t>
            </a:r>
            <a:r>
              <a:rPr sz="2800" spc="-5" dirty="0">
                <a:latin typeface="Carlito"/>
                <a:cs typeface="Carlito"/>
              </a:rPr>
              <a:t>comport </a:t>
            </a:r>
            <a:r>
              <a:rPr sz="2800" spc="-20" dirty="0">
                <a:latin typeface="Carlito"/>
                <a:cs typeface="Carlito"/>
              </a:rPr>
              <a:t>to </a:t>
            </a:r>
            <a:r>
              <a:rPr sz="2800" dirty="0">
                <a:latin typeface="Carlito"/>
                <a:cs typeface="Carlito"/>
              </a:rPr>
              <a:t>meet </a:t>
            </a:r>
            <a:r>
              <a:rPr sz="2800" spc="-20" dirty="0">
                <a:latin typeface="Carlito"/>
                <a:cs typeface="Carlito"/>
              </a:rPr>
              <a:t>cost </a:t>
            </a:r>
            <a:r>
              <a:rPr sz="2800" dirty="0">
                <a:latin typeface="Carlito"/>
                <a:cs typeface="Carlito"/>
              </a:rPr>
              <a:t>of </a:t>
            </a:r>
            <a:r>
              <a:rPr sz="2800" spc="-5" dirty="0">
                <a:latin typeface="Carlito"/>
                <a:cs typeface="Carlito"/>
              </a:rPr>
              <a:t>eduction,  medical, social needs, </a:t>
            </a:r>
            <a:r>
              <a:rPr sz="2800" spc="-15" dirty="0">
                <a:latin typeface="Carlito"/>
                <a:cs typeface="Carlito"/>
              </a:rPr>
              <a:t>misfortunes </a:t>
            </a:r>
            <a:r>
              <a:rPr sz="2800" dirty="0">
                <a:latin typeface="Carlito"/>
                <a:cs typeface="Carlito"/>
              </a:rPr>
              <a:t>and </a:t>
            </a:r>
            <a:r>
              <a:rPr sz="2800" spc="-5" dirty="0">
                <a:latin typeface="Carlito"/>
                <a:cs typeface="Carlito"/>
              </a:rPr>
              <a:t>old</a:t>
            </a:r>
            <a:r>
              <a:rPr sz="2800" spc="25" dirty="0">
                <a:latin typeface="Carlito"/>
                <a:cs typeface="Carlito"/>
              </a:rPr>
              <a:t> </a:t>
            </a:r>
            <a:r>
              <a:rPr sz="2800" spc="-5" dirty="0">
                <a:latin typeface="Carlito"/>
                <a:cs typeface="Carlito"/>
              </a:rPr>
              <a:t>age</a:t>
            </a:r>
            <a:endParaRPr sz="2800">
              <a:latin typeface="Carlito"/>
              <a:cs typeface="Carlito"/>
            </a:endParaRPr>
          </a:p>
          <a:p>
            <a:pPr marL="355600" indent="-342900">
              <a:lnSpc>
                <a:spcPct val="100000"/>
              </a:lnSpc>
              <a:spcBef>
                <a:spcPts val="380"/>
              </a:spcBef>
              <a:buFont typeface="Arial"/>
              <a:buChar char="•"/>
              <a:tabLst>
                <a:tab pos="354965" algn="l"/>
                <a:tab pos="355600" algn="l"/>
              </a:tabLst>
            </a:pPr>
            <a:r>
              <a:rPr sz="2800" spc="-30" dirty="0">
                <a:latin typeface="Carlito"/>
                <a:cs typeface="Carlito"/>
              </a:rPr>
              <a:t>Varies </a:t>
            </a:r>
            <a:r>
              <a:rPr sz="2800" spc="-15" dirty="0">
                <a:latin typeface="Carlito"/>
                <a:cs typeface="Carlito"/>
              </a:rPr>
              <a:t>from </a:t>
            </a:r>
            <a:r>
              <a:rPr sz="2800" spc="-10" dirty="0">
                <a:latin typeface="Carlito"/>
                <a:cs typeface="Carlito"/>
              </a:rPr>
              <a:t>country </a:t>
            </a:r>
            <a:r>
              <a:rPr sz="2800" spc="-25" dirty="0">
                <a:latin typeface="Carlito"/>
                <a:cs typeface="Carlito"/>
              </a:rPr>
              <a:t>to</a:t>
            </a:r>
            <a:r>
              <a:rPr sz="2800" spc="20" dirty="0">
                <a:latin typeface="Carlito"/>
                <a:cs typeface="Carlito"/>
              </a:rPr>
              <a:t> </a:t>
            </a:r>
            <a:r>
              <a:rPr sz="2800" spc="-10" dirty="0">
                <a:latin typeface="Carlito"/>
                <a:cs typeface="Carlito"/>
              </a:rPr>
              <a:t>country</a:t>
            </a:r>
            <a:endParaRPr sz="2800">
              <a:latin typeface="Carlito"/>
              <a:cs typeface="Carlito"/>
            </a:endParaRPr>
          </a:p>
          <a:p>
            <a:pPr marL="355600" marR="53340" indent="-342900">
              <a:lnSpc>
                <a:spcPts val="3460"/>
              </a:lnSpc>
              <a:spcBef>
                <a:spcPts val="820"/>
              </a:spcBef>
              <a:buFont typeface="Arial"/>
              <a:buChar char="•"/>
              <a:tabLst>
                <a:tab pos="354965" algn="l"/>
                <a:tab pos="355600" algn="l"/>
              </a:tabLst>
            </a:pPr>
            <a:r>
              <a:rPr sz="2800" spc="-25" dirty="0">
                <a:latin typeface="Carlito"/>
                <a:cs typeface="Carlito"/>
              </a:rPr>
              <a:t>Tribunals, </a:t>
            </a:r>
            <a:r>
              <a:rPr sz="2800" spc="-20" dirty="0">
                <a:latin typeface="Carlito"/>
                <a:cs typeface="Carlito"/>
              </a:rPr>
              <a:t>awards </a:t>
            </a:r>
            <a:r>
              <a:rPr sz="2800" dirty="0">
                <a:latin typeface="Carlito"/>
                <a:cs typeface="Carlito"/>
              </a:rPr>
              <a:t>and </a:t>
            </a:r>
            <a:r>
              <a:rPr sz="2800" spc="-15" dirty="0">
                <a:latin typeface="Carlito"/>
                <a:cs typeface="Carlito"/>
              </a:rPr>
              <a:t>wage </a:t>
            </a:r>
            <a:r>
              <a:rPr sz="2800" spc="-10" dirty="0">
                <a:latin typeface="Carlito"/>
                <a:cs typeface="Carlito"/>
              </a:rPr>
              <a:t>boards </a:t>
            </a:r>
            <a:r>
              <a:rPr sz="2800" spc="-20" dirty="0">
                <a:latin typeface="Carlito"/>
                <a:cs typeface="Carlito"/>
              </a:rPr>
              <a:t>play </a:t>
            </a:r>
            <a:r>
              <a:rPr sz="2800" dirty="0">
                <a:latin typeface="Carlito"/>
                <a:cs typeface="Carlito"/>
              </a:rPr>
              <a:t>major  </a:t>
            </a:r>
            <a:r>
              <a:rPr sz="2800" spc="-15" dirty="0">
                <a:latin typeface="Carlito"/>
                <a:cs typeface="Carlito"/>
              </a:rPr>
              <a:t>role </a:t>
            </a:r>
            <a:r>
              <a:rPr sz="2800" dirty="0">
                <a:latin typeface="Carlito"/>
                <a:cs typeface="Carlito"/>
              </a:rPr>
              <a:t>in </a:t>
            </a:r>
            <a:r>
              <a:rPr sz="2800" spc="-15" dirty="0">
                <a:latin typeface="Carlito"/>
                <a:cs typeface="Carlito"/>
              </a:rPr>
              <a:t>fair wage fixation</a:t>
            </a:r>
            <a:endParaRPr sz="2800">
              <a:latin typeface="Carlito"/>
              <a:cs typeface="Carl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96949" y="483565"/>
            <a:ext cx="6377305" cy="514350"/>
          </a:xfrm>
          <a:prstGeom prst="rect">
            <a:avLst/>
          </a:prstGeom>
        </p:spPr>
        <p:txBody>
          <a:bodyPr vert="horz" wrap="square" lIns="0" tIns="13335" rIns="0" bIns="0" rtlCol="0">
            <a:spAutoFit/>
          </a:bodyPr>
          <a:lstStyle/>
          <a:p>
            <a:pPr marL="12700">
              <a:lnSpc>
                <a:spcPct val="100000"/>
              </a:lnSpc>
              <a:spcBef>
                <a:spcPts val="105"/>
              </a:spcBef>
            </a:pPr>
            <a:r>
              <a:rPr sz="3200" b="1" spc="-45" dirty="0">
                <a:latin typeface="Times New Roman"/>
                <a:cs typeface="Times New Roman"/>
              </a:rPr>
              <a:t>COMPENSATION</a:t>
            </a:r>
            <a:r>
              <a:rPr sz="3200" b="1" spc="-114" dirty="0">
                <a:latin typeface="Times New Roman"/>
                <a:cs typeface="Times New Roman"/>
              </a:rPr>
              <a:t> </a:t>
            </a:r>
            <a:r>
              <a:rPr sz="3200" b="1" spc="-95" dirty="0">
                <a:latin typeface="Times New Roman"/>
                <a:cs typeface="Times New Roman"/>
              </a:rPr>
              <a:t>MANAGEMENT</a:t>
            </a:r>
            <a:endParaRPr sz="3200">
              <a:latin typeface="Times New Roman"/>
              <a:cs typeface="Times New Roman"/>
            </a:endParaRPr>
          </a:p>
        </p:txBody>
      </p:sp>
      <p:sp>
        <p:nvSpPr>
          <p:cNvPr id="9" name="object 9"/>
          <p:cNvSpPr txBox="1"/>
          <p:nvPr/>
        </p:nvSpPr>
        <p:spPr>
          <a:xfrm>
            <a:off x="1050442" y="1256791"/>
            <a:ext cx="6089650" cy="1123315"/>
          </a:xfrm>
          <a:prstGeom prst="rect">
            <a:avLst/>
          </a:prstGeom>
        </p:spPr>
        <p:txBody>
          <a:bodyPr vert="horz" wrap="square" lIns="0" tIns="12700" rIns="0" bIns="0" rtlCol="0">
            <a:spAutoFit/>
          </a:bodyPr>
          <a:lstStyle/>
          <a:p>
            <a:pPr marL="12700">
              <a:lnSpc>
                <a:spcPct val="100000"/>
              </a:lnSpc>
              <a:spcBef>
                <a:spcPts val="100"/>
              </a:spcBef>
            </a:pPr>
            <a:r>
              <a:rPr sz="1800" b="1" spc="-35" dirty="0">
                <a:latin typeface="Times New Roman"/>
                <a:cs typeface="Times New Roman"/>
              </a:rPr>
              <a:t>COMPENSATION:</a:t>
            </a:r>
            <a:endParaRPr sz="1800">
              <a:latin typeface="Times New Roman"/>
              <a:cs typeface="Times New Roman"/>
            </a:endParaRPr>
          </a:p>
          <a:p>
            <a:pPr>
              <a:lnSpc>
                <a:spcPct val="100000"/>
              </a:lnSpc>
              <a:spcBef>
                <a:spcPts val="30"/>
              </a:spcBef>
            </a:pPr>
            <a:endParaRPr sz="1850">
              <a:latin typeface="Times New Roman"/>
              <a:cs typeface="Times New Roman"/>
            </a:endParaRPr>
          </a:p>
          <a:p>
            <a:pPr marL="12700">
              <a:lnSpc>
                <a:spcPct val="100000"/>
              </a:lnSpc>
            </a:pPr>
            <a:r>
              <a:rPr sz="1800" b="1" spc="110" dirty="0">
                <a:latin typeface="Times New Roman"/>
                <a:cs typeface="Times New Roman"/>
              </a:rPr>
              <a:t>Compensation</a:t>
            </a:r>
            <a:r>
              <a:rPr sz="1800" b="1" spc="-55" dirty="0">
                <a:latin typeface="Times New Roman"/>
                <a:cs typeface="Times New Roman"/>
              </a:rPr>
              <a:t> </a:t>
            </a:r>
            <a:r>
              <a:rPr sz="1800" b="1" spc="105" dirty="0">
                <a:latin typeface="Times New Roman"/>
                <a:cs typeface="Times New Roman"/>
              </a:rPr>
              <a:t>is</a:t>
            </a:r>
            <a:r>
              <a:rPr sz="1800" b="1" spc="-95" dirty="0">
                <a:latin typeface="Times New Roman"/>
                <a:cs typeface="Times New Roman"/>
              </a:rPr>
              <a:t> </a:t>
            </a:r>
            <a:r>
              <a:rPr sz="1800" b="1" spc="85" dirty="0">
                <a:latin typeface="Times New Roman"/>
                <a:cs typeface="Times New Roman"/>
              </a:rPr>
              <a:t>what</a:t>
            </a:r>
            <a:r>
              <a:rPr sz="1800" b="1" spc="-125" dirty="0">
                <a:latin typeface="Times New Roman"/>
                <a:cs typeface="Times New Roman"/>
              </a:rPr>
              <a:t> </a:t>
            </a:r>
            <a:r>
              <a:rPr sz="1800" b="1" spc="125" dirty="0">
                <a:latin typeface="Times New Roman"/>
                <a:cs typeface="Times New Roman"/>
              </a:rPr>
              <a:t>employees</a:t>
            </a:r>
            <a:r>
              <a:rPr sz="1800" b="1" spc="-110" dirty="0">
                <a:latin typeface="Times New Roman"/>
                <a:cs typeface="Times New Roman"/>
              </a:rPr>
              <a:t> </a:t>
            </a:r>
            <a:r>
              <a:rPr sz="1800" b="1" spc="80" dirty="0">
                <a:latin typeface="Times New Roman"/>
                <a:cs typeface="Times New Roman"/>
              </a:rPr>
              <a:t>receive</a:t>
            </a:r>
            <a:r>
              <a:rPr sz="1800" b="1" spc="-90" dirty="0">
                <a:latin typeface="Times New Roman"/>
                <a:cs typeface="Times New Roman"/>
              </a:rPr>
              <a:t> </a:t>
            </a:r>
            <a:r>
              <a:rPr sz="1800" b="1" spc="120" dirty="0">
                <a:latin typeface="Times New Roman"/>
                <a:cs typeface="Times New Roman"/>
              </a:rPr>
              <a:t>in</a:t>
            </a:r>
            <a:r>
              <a:rPr sz="1800" b="1" spc="-100" dirty="0">
                <a:latin typeface="Times New Roman"/>
                <a:cs typeface="Times New Roman"/>
              </a:rPr>
              <a:t> </a:t>
            </a:r>
            <a:r>
              <a:rPr sz="1800" b="1" spc="100" dirty="0">
                <a:latin typeface="Times New Roman"/>
                <a:cs typeface="Times New Roman"/>
              </a:rPr>
              <a:t>exchange</a:t>
            </a:r>
            <a:r>
              <a:rPr sz="1800" b="1" spc="-75" dirty="0">
                <a:latin typeface="Times New Roman"/>
                <a:cs typeface="Times New Roman"/>
              </a:rPr>
              <a:t> </a:t>
            </a:r>
            <a:r>
              <a:rPr sz="1800" b="1" spc="60" dirty="0">
                <a:latin typeface="Times New Roman"/>
                <a:cs typeface="Times New Roman"/>
              </a:rPr>
              <a:t>for</a:t>
            </a:r>
            <a:endParaRPr sz="1800">
              <a:latin typeface="Times New Roman"/>
              <a:cs typeface="Times New Roman"/>
            </a:endParaRPr>
          </a:p>
          <a:p>
            <a:pPr marL="12700">
              <a:lnSpc>
                <a:spcPct val="100000"/>
              </a:lnSpc>
            </a:pPr>
            <a:r>
              <a:rPr sz="1800" b="1" spc="95" dirty="0">
                <a:latin typeface="Times New Roman"/>
                <a:cs typeface="Times New Roman"/>
              </a:rPr>
              <a:t>their</a:t>
            </a:r>
            <a:r>
              <a:rPr sz="1800" b="1" spc="-125" dirty="0">
                <a:latin typeface="Times New Roman"/>
                <a:cs typeface="Times New Roman"/>
              </a:rPr>
              <a:t> </a:t>
            </a:r>
            <a:r>
              <a:rPr sz="1800" b="1" spc="105" dirty="0">
                <a:latin typeface="Times New Roman"/>
                <a:cs typeface="Times New Roman"/>
              </a:rPr>
              <a:t>contribution</a:t>
            </a:r>
            <a:r>
              <a:rPr sz="1800" b="1" spc="-65" dirty="0">
                <a:latin typeface="Times New Roman"/>
                <a:cs typeface="Times New Roman"/>
              </a:rPr>
              <a:t> </a:t>
            </a:r>
            <a:r>
              <a:rPr sz="1800" b="1" spc="125" dirty="0">
                <a:latin typeface="Times New Roman"/>
                <a:cs typeface="Times New Roman"/>
              </a:rPr>
              <a:t>to</a:t>
            </a:r>
            <a:r>
              <a:rPr sz="1800" b="1" spc="-90" dirty="0">
                <a:latin typeface="Times New Roman"/>
                <a:cs typeface="Times New Roman"/>
              </a:rPr>
              <a:t> </a:t>
            </a:r>
            <a:r>
              <a:rPr sz="1800" b="1" spc="140" dirty="0">
                <a:latin typeface="Times New Roman"/>
                <a:cs typeface="Times New Roman"/>
              </a:rPr>
              <a:t>the</a:t>
            </a:r>
            <a:r>
              <a:rPr sz="1800" b="1" spc="-110" dirty="0">
                <a:latin typeface="Times New Roman"/>
                <a:cs typeface="Times New Roman"/>
              </a:rPr>
              <a:t> </a:t>
            </a:r>
            <a:r>
              <a:rPr sz="1800" b="1" spc="95" dirty="0">
                <a:latin typeface="Times New Roman"/>
                <a:cs typeface="Times New Roman"/>
              </a:rPr>
              <a:t>organisation.</a:t>
            </a:r>
            <a:endParaRPr sz="1800">
              <a:latin typeface="Times New Roman"/>
              <a:cs typeface="Times New Roman"/>
            </a:endParaRPr>
          </a:p>
        </p:txBody>
      </p:sp>
      <p:sp>
        <p:nvSpPr>
          <p:cNvPr id="10" name="object 10"/>
          <p:cNvSpPr txBox="1"/>
          <p:nvPr/>
        </p:nvSpPr>
        <p:spPr>
          <a:xfrm>
            <a:off x="1050442" y="3451605"/>
            <a:ext cx="5368925" cy="574675"/>
          </a:xfrm>
          <a:prstGeom prst="rect">
            <a:avLst/>
          </a:prstGeom>
        </p:spPr>
        <p:txBody>
          <a:bodyPr vert="horz" wrap="square" lIns="0" tIns="12700" rIns="0" bIns="0" rtlCol="0">
            <a:spAutoFit/>
          </a:bodyPr>
          <a:lstStyle/>
          <a:p>
            <a:pPr marL="12700">
              <a:lnSpc>
                <a:spcPct val="100000"/>
              </a:lnSpc>
              <a:spcBef>
                <a:spcPts val="100"/>
              </a:spcBef>
            </a:pPr>
            <a:r>
              <a:rPr sz="1800" b="1" spc="35" dirty="0">
                <a:latin typeface="Times New Roman"/>
                <a:cs typeface="Times New Roman"/>
              </a:rPr>
              <a:t>Total </a:t>
            </a:r>
            <a:r>
              <a:rPr sz="1800" b="1" spc="125" dirty="0">
                <a:latin typeface="Times New Roman"/>
                <a:cs typeface="Times New Roman"/>
              </a:rPr>
              <a:t>compensation</a:t>
            </a:r>
            <a:r>
              <a:rPr sz="1800" b="1" spc="-175" dirty="0">
                <a:latin typeface="Times New Roman"/>
                <a:cs typeface="Times New Roman"/>
              </a:rPr>
              <a:t> </a:t>
            </a:r>
            <a:r>
              <a:rPr sz="1800" b="1" spc="-35" dirty="0">
                <a:latin typeface="Times New Roman"/>
                <a:cs typeface="Times New Roman"/>
              </a:rPr>
              <a:t>=</a:t>
            </a:r>
            <a:endParaRPr sz="1800">
              <a:latin typeface="Times New Roman"/>
              <a:cs typeface="Times New Roman"/>
            </a:endParaRPr>
          </a:p>
          <a:p>
            <a:pPr marL="1841500">
              <a:lnSpc>
                <a:spcPct val="100000"/>
              </a:lnSpc>
            </a:pPr>
            <a:r>
              <a:rPr sz="1800" b="1" spc="85" dirty="0">
                <a:latin typeface="Times New Roman"/>
                <a:cs typeface="Times New Roman"/>
              </a:rPr>
              <a:t>Direct </a:t>
            </a:r>
            <a:r>
              <a:rPr sz="1800" b="1" spc="-35" dirty="0">
                <a:latin typeface="Times New Roman"/>
                <a:cs typeface="Times New Roman"/>
              </a:rPr>
              <a:t>+ </a:t>
            </a:r>
            <a:r>
              <a:rPr sz="1800" b="1" spc="80" dirty="0">
                <a:latin typeface="Times New Roman"/>
                <a:cs typeface="Times New Roman"/>
              </a:rPr>
              <a:t>Indirect</a:t>
            </a:r>
            <a:r>
              <a:rPr sz="1800" b="1" spc="-340" dirty="0">
                <a:latin typeface="Times New Roman"/>
                <a:cs typeface="Times New Roman"/>
              </a:rPr>
              <a:t> </a:t>
            </a:r>
            <a:r>
              <a:rPr sz="1800" b="1" spc="105" dirty="0">
                <a:latin typeface="Times New Roman"/>
                <a:cs typeface="Times New Roman"/>
              </a:rPr>
              <a:t>Compensation</a:t>
            </a:r>
            <a:endParaRPr sz="1800">
              <a:latin typeface="Times New Roman"/>
              <a:cs typeface="Times New Roman"/>
            </a:endParaRPr>
          </a:p>
        </p:txBody>
      </p:sp>
      <p:sp>
        <p:nvSpPr>
          <p:cNvPr id="11" name="object 11"/>
          <p:cNvSpPr txBox="1"/>
          <p:nvPr/>
        </p:nvSpPr>
        <p:spPr>
          <a:xfrm>
            <a:off x="1536572" y="5372506"/>
            <a:ext cx="1005840" cy="299720"/>
          </a:xfrm>
          <a:prstGeom prst="rect">
            <a:avLst/>
          </a:prstGeom>
        </p:spPr>
        <p:txBody>
          <a:bodyPr vert="horz" wrap="square" lIns="0" tIns="12700" rIns="0" bIns="0" rtlCol="0">
            <a:spAutoFit/>
          </a:bodyPr>
          <a:lstStyle/>
          <a:p>
            <a:pPr marL="12700">
              <a:lnSpc>
                <a:spcPct val="100000"/>
              </a:lnSpc>
              <a:spcBef>
                <a:spcPts val="100"/>
              </a:spcBef>
            </a:pPr>
            <a:r>
              <a:rPr sz="1800" b="1" spc="80" dirty="0">
                <a:latin typeface="Times New Roman"/>
                <a:cs typeface="Times New Roman"/>
              </a:rPr>
              <a:t>Base</a:t>
            </a:r>
            <a:r>
              <a:rPr sz="1800" b="1" spc="275" dirty="0">
                <a:latin typeface="Times New Roman"/>
                <a:cs typeface="Times New Roman"/>
              </a:rPr>
              <a:t> </a:t>
            </a:r>
            <a:r>
              <a:rPr sz="1800" b="1" spc="20" dirty="0">
                <a:latin typeface="Times New Roman"/>
                <a:cs typeface="Times New Roman"/>
              </a:rPr>
              <a:t>Pay</a:t>
            </a:r>
            <a:endParaRPr sz="1800">
              <a:latin typeface="Times New Roman"/>
              <a:cs typeface="Times New Roman"/>
            </a:endParaRPr>
          </a:p>
        </p:txBody>
      </p:sp>
      <p:sp>
        <p:nvSpPr>
          <p:cNvPr id="12" name="object 12"/>
          <p:cNvSpPr txBox="1"/>
          <p:nvPr/>
        </p:nvSpPr>
        <p:spPr>
          <a:xfrm>
            <a:off x="2879598" y="5372506"/>
            <a:ext cx="1141730" cy="299720"/>
          </a:xfrm>
          <a:prstGeom prst="rect">
            <a:avLst/>
          </a:prstGeom>
        </p:spPr>
        <p:txBody>
          <a:bodyPr vert="horz" wrap="square" lIns="0" tIns="12700" rIns="0" bIns="0" rtlCol="0">
            <a:spAutoFit/>
          </a:bodyPr>
          <a:lstStyle/>
          <a:p>
            <a:pPr marL="12700">
              <a:lnSpc>
                <a:spcPct val="100000"/>
              </a:lnSpc>
              <a:spcBef>
                <a:spcPts val="100"/>
              </a:spcBef>
            </a:pPr>
            <a:r>
              <a:rPr sz="1800" b="1" spc="95" dirty="0">
                <a:latin typeface="Times New Roman"/>
                <a:cs typeface="Times New Roman"/>
              </a:rPr>
              <a:t>Incentives</a:t>
            </a:r>
            <a:endParaRPr sz="1800">
              <a:latin typeface="Times New Roman"/>
              <a:cs typeface="Times New Roman"/>
            </a:endParaRPr>
          </a:p>
        </p:txBody>
      </p:sp>
      <p:sp>
        <p:nvSpPr>
          <p:cNvPr id="13" name="object 13"/>
          <p:cNvSpPr txBox="1"/>
          <p:nvPr/>
        </p:nvSpPr>
        <p:spPr>
          <a:xfrm>
            <a:off x="4906083" y="5372506"/>
            <a:ext cx="925194" cy="299720"/>
          </a:xfrm>
          <a:prstGeom prst="rect">
            <a:avLst/>
          </a:prstGeom>
        </p:spPr>
        <p:txBody>
          <a:bodyPr vert="horz" wrap="square" lIns="0" tIns="12700" rIns="0" bIns="0" rtlCol="0">
            <a:spAutoFit/>
          </a:bodyPr>
          <a:lstStyle/>
          <a:p>
            <a:pPr marL="12700">
              <a:lnSpc>
                <a:spcPct val="100000"/>
              </a:lnSpc>
              <a:spcBef>
                <a:spcPts val="100"/>
              </a:spcBef>
            </a:pPr>
            <a:r>
              <a:rPr sz="1800" b="1" spc="105" dirty="0">
                <a:latin typeface="Times New Roman"/>
                <a:cs typeface="Times New Roman"/>
              </a:rPr>
              <a:t>Benefits</a:t>
            </a:r>
            <a:endParaRPr sz="1800">
              <a:latin typeface="Times New Roman"/>
              <a:cs typeface="Times New Roman"/>
            </a:endParaRPr>
          </a:p>
        </p:txBody>
      </p:sp>
      <p:grpSp>
        <p:nvGrpSpPr>
          <p:cNvPr id="14" name="object 14"/>
          <p:cNvGrpSpPr/>
          <p:nvPr/>
        </p:nvGrpSpPr>
        <p:grpSpPr>
          <a:xfrm>
            <a:off x="2046732" y="3973067"/>
            <a:ext cx="1595755" cy="1518285"/>
            <a:chOff x="2046732" y="3973067"/>
            <a:chExt cx="1595755" cy="1518285"/>
          </a:xfrm>
        </p:grpSpPr>
        <p:sp>
          <p:nvSpPr>
            <p:cNvPr id="15" name="object 15"/>
            <p:cNvSpPr/>
            <p:nvPr/>
          </p:nvSpPr>
          <p:spPr>
            <a:xfrm>
              <a:off x="2046732" y="3973067"/>
              <a:ext cx="1089659" cy="1517904"/>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2125218" y="4005833"/>
              <a:ext cx="936625" cy="1368425"/>
            </a:xfrm>
            <a:custGeom>
              <a:avLst/>
              <a:gdLst/>
              <a:ahLst/>
              <a:cxnLst/>
              <a:rect l="l" t="t" r="r" b="b"/>
              <a:pathLst>
                <a:path w="936625" h="1368425">
                  <a:moveTo>
                    <a:pt x="936117" y="0"/>
                  </a:moveTo>
                  <a:lnTo>
                    <a:pt x="0" y="1368171"/>
                  </a:lnTo>
                </a:path>
              </a:pathLst>
            </a:custGeom>
            <a:ln w="38100">
              <a:solidFill>
                <a:srgbClr val="0FCF9B"/>
              </a:solidFill>
            </a:ln>
          </p:spPr>
          <p:txBody>
            <a:bodyPr wrap="square" lIns="0" tIns="0" rIns="0" bIns="0" rtlCol="0"/>
            <a:lstStyle/>
            <a:p>
              <a:endParaRPr/>
            </a:p>
          </p:txBody>
        </p:sp>
        <p:sp>
          <p:nvSpPr>
            <p:cNvPr id="17" name="object 17"/>
            <p:cNvSpPr/>
            <p:nvPr/>
          </p:nvSpPr>
          <p:spPr>
            <a:xfrm>
              <a:off x="3055620" y="3979163"/>
              <a:ext cx="586740" cy="1511808"/>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3132582" y="4005833"/>
              <a:ext cx="432434" cy="1368425"/>
            </a:xfrm>
            <a:custGeom>
              <a:avLst/>
              <a:gdLst/>
              <a:ahLst/>
              <a:cxnLst/>
              <a:rect l="l" t="t" r="r" b="b"/>
              <a:pathLst>
                <a:path w="432435" h="1368425">
                  <a:moveTo>
                    <a:pt x="0" y="0"/>
                  </a:moveTo>
                  <a:lnTo>
                    <a:pt x="432054" y="1368171"/>
                  </a:lnTo>
                </a:path>
              </a:pathLst>
            </a:custGeom>
            <a:ln w="38100">
              <a:solidFill>
                <a:srgbClr val="0FCF9B"/>
              </a:solidFill>
            </a:ln>
          </p:spPr>
          <p:txBody>
            <a:bodyPr wrap="square" lIns="0" tIns="0" rIns="0" bIns="0" rtlCol="0"/>
            <a:lstStyle/>
            <a:p>
              <a:endParaRPr/>
            </a:p>
          </p:txBody>
        </p:sp>
      </p:grpSp>
      <p:grpSp>
        <p:nvGrpSpPr>
          <p:cNvPr id="19" name="object 19"/>
          <p:cNvGrpSpPr/>
          <p:nvPr/>
        </p:nvGrpSpPr>
        <p:grpSpPr>
          <a:xfrm>
            <a:off x="4998720" y="4055364"/>
            <a:ext cx="157480" cy="1434465"/>
            <a:chOff x="4998720" y="4055364"/>
            <a:chExt cx="157480" cy="1434465"/>
          </a:xfrm>
        </p:grpSpPr>
        <p:sp>
          <p:nvSpPr>
            <p:cNvPr id="20" name="object 20"/>
            <p:cNvSpPr/>
            <p:nvPr/>
          </p:nvSpPr>
          <p:spPr>
            <a:xfrm>
              <a:off x="4998720" y="4055364"/>
              <a:ext cx="156972" cy="1434084"/>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5077206" y="4077462"/>
              <a:ext cx="0" cy="1296670"/>
            </a:xfrm>
            <a:custGeom>
              <a:avLst/>
              <a:gdLst/>
              <a:ahLst/>
              <a:cxnLst/>
              <a:rect l="l" t="t" r="r" b="b"/>
              <a:pathLst>
                <a:path h="1296670">
                  <a:moveTo>
                    <a:pt x="0" y="0"/>
                  </a:moveTo>
                  <a:lnTo>
                    <a:pt x="0" y="1296162"/>
                  </a:lnTo>
                </a:path>
              </a:pathLst>
            </a:custGeom>
            <a:ln w="38100">
              <a:solidFill>
                <a:srgbClr val="0FCF9B"/>
              </a:solidFill>
            </a:ln>
          </p:spPr>
          <p:txBody>
            <a:bodyPr wrap="square" lIns="0" tIns="0" rIns="0" bIns="0" rtlCol="0"/>
            <a:lstStyle/>
            <a:p>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p:nvPr/>
        </p:nvSpPr>
        <p:spPr>
          <a:xfrm>
            <a:off x="323088" y="865632"/>
            <a:ext cx="8353044" cy="5515356"/>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TotalTime>
  <Words>1020</Words>
  <Application>Microsoft Office PowerPoint</Application>
  <PresentationFormat>On-screen Show (4:3)</PresentationFormat>
  <Paragraphs>184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WAGE POLICY IN INDIA</vt:lpstr>
      <vt:lpstr>: I N T R O D U C T I O N :</vt:lpstr>
      <vt:lpstr>CONCEPTS OF WAGES</vt:lpstr>
      <vt:lpstr>WAGE : Wage is paid to the assembly line workers or worker at  operational level. It is paid hourly/daily/weekly</vt:lpstr>
      <vt:lpstr>MINIMUM WAGE</vt:lpstr>
      <vt:lpstr>FAIR WAGE</vt:lpstr>
      <vt:lpstr>LIVING WAGE</vt:lpstr>
      <vt:lpstr>COMPENSATION MANAGEMENT</vt:lpstr>
      <vt:lpstr>Slide 9</vt:lpstr>
      <vt:lpstr>COMPONENTS OF WAGE</vt:lpstr>
      <vt:lpstr>INFLUENCING FACTORS OF WAGES</vt:lpstr>
      <vt:lpstr>CHALLENGES OF WAGES</vt:lpstr>
      <vt:lpstr>Slide 13</vt:lpstr>
      <vt:lpstr>WAGE PAYMENT SYSTEM</vt:lpstr>
      <vt:lpstr>PRINCIPLES OF WAGES AND  SALARY ADMINISTRATION</vt:lpstr>
      <vt:lpstr>OBJECTIVES OF WAGES AND  SALARY ADMINISTRATION</vt:lpstr>
      <vt:lpstr>Administration of Wages and Salaries</vt:lpstr>
      <vt:lpstr>Wages Policy in India</vt:lpstr>
      <vt:lpstr>PAYMENT OF WAGES ACT 1936</vt:lpstr>
      <vt:lpstr>Industrial Dispute Act, 1947 </vt:lpstr>
      <vt:lpstr>Minimum Wages Act, 1948 </vt:lpstr>
      <vt:lpstr>Equal remuneration Act, 1976 </vt:lpstr>
      <vt:lpstr>Payment of Bonus Act, 1965</vt:lpstr>
      <vt:lpstr>Wage Board</vt:lpstr>
      <vt:lpstr>RECOMMENDATIONS OF WAGE POLICY</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WAGE POLICY IN INDIA</dc:title>
  <cp:lastModifiedBy>ADMIN</cp:lastModifiedBy>
  <cp:revision>7</cp:revision>
  <dcterms:created xsi:type="dcterms:W3CDTF">2020-03-26T07:36:35Z</dcterms:created>
  <dcterms:modified xsi:type="dcterms:W3CDTF">2020-04-03T13:46:47Z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2015-12-24T00:00:00Z</vt:filetime>
  </property>
  <property fmtid="{D5CDD505-2E9C-101B-9397-08002B2CF9AE}" pid="3" name="Creator">
    <vt:lpwstr>Microsoft® PowerPoint® 2013</vt:lpwstr>
  </property>
  <property fmtid="{D5CDD505-2E9C-101B-9397-08002B2CF9AE}" pid="4" name="LastSaved">
    <vt:filetime>2020-03-26T00:00:00Z</vt:filetime>
  </property>
</Properties>
</file>